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Override5.xml" ContentType="application/vnd.openxmlformats-officedocument.themeOverrid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theme/theme10.xml" ContentType="application/vnd.openxmlformats-officedocument.theme+xml"/>
  <Override PartName="/ppt/theme/themeOverride10.xml" ContentType="application/vnd.openxmlformats-officedocument.themeOverride+xml"/>
  <Override PartName="/ppt/theme/theme11.xml" ContentType="application/vnd.openxmlformats-officedocument.theme+xml"/>
  <Override PartName="/ppt/theme/themeOverride11.xml" ContentType="application/vnd.openxmlformats-officedocument.themeOverride+xml"/>
  <Override PartName="/ppt/theme/themeOverride8.xml" ContentType="application/vnd.openxmlformats-officedocument.themeOverride+xml"/>
  <Override PartName="/ppt/theme/themeOverride6.xml" ContentType="application/vnd.openxmlformats-officedocument.themeOverride+xml"/>
  <Override PartName="/ppt/theme/theme7.xml" ContentType="application/vnd.openxmlformats-officedocument.theme+xml"/>
  <Override PartName="/ppt/theme/themeOverride7.xml" ContentType="application/vnd.openxmlformats-officedocument.themeOverride+xml"/>
  <Override PartName="/ppt/theme/theme8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</p:sldMasterIdLst>
  <p:sldIdLst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ustomXml" Target="../customXml/item4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customXml" Target="../customXml/item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34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84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8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2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0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973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41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563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086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480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92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418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9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70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06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3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916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187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390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056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776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6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1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03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713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50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02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4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208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728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405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714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76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795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702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35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17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00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64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210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224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362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4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31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539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693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921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88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56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96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9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29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0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42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81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35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5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25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22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58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89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50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12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99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32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21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86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6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49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25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24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9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65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9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74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92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28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18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15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48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8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46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68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0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82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83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9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91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72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92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47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67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1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89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56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28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18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46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23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86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15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53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73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91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07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29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46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53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961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95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89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22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61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7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25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753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5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592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522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15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41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542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34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096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016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D96373-4396-4AAE-870F-DBEBC8AB9359}" type="datetimeFigureOut">
              <a:rPr lang="ru-RU">
                <a:solidFill>
                  <a:srgbClr val="ECE9C6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C524C1-5C62-4972-B10C-740ADBFEE1C2}" type="slidenum">
              <a:rPr lang="ru-RU">
                <a:solidFill>
                  <a:srgbClr val="ECE9C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328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FA98-FE5B-4843-8AAA-75C1F4F77643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E173-68EA-4FA5-B031-4B4CC36B268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70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AF8-6116-48F8-987B-D8DD5D64AA9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DD42-0611-45CC-AB27-334061309D5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1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8FD3-F12F-4529-BA5F-667D1ACBD2A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947-A7A7-4967-B701-019AD880257E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95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89EF-CD2B-48F0-978B-8C7CCECF32B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8CB-C506-4D79-BEA0-D1FC7715A40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8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691B-6A92-4050-8531-E0FE5EC9A3DE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0524-F25A-4435-B955-1BBF0D08638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325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FEBC-1FE6-4872-A8A3-72CC3D9BA791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BAB5-7969-4F36-A9D1-A68CDBD03A1A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300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DC0F-0C7C-42C1-BA61-867FEBEBE2D2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F3B-7CC9-4019-94A0-5EADFE1A65F0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328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AB5C-AB72-4B5D-BB1E-310A820C9996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B434-9FB7-4716-B889-F65E6FA193C2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507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D578-BFBA-4B21-B6FC-AA0CE54371B7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BFBB-8E42-4097-9038-A4CC948AB7BB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01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635F1-8ACE-4F97-9D24-03C4A8F5F58B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B9F8-1864-43A2-8129-22FF5D28F73F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1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9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9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5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4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3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9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9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1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8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2499E-FC18-4E08-BDDD-2077D741BF89}" type="datetimeFigureOut">
              <a:rPr lang="ru-RU">
                <a:solidFill>
                  <a:srgbClr val="895D1D"/>
                </a:solidFill>
              </a:rPr>
              <a:pPr>
                <a:defRPr/>
              </a:pPr>
              <a:t>10.10.2016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C55B7-3B5F-409B-B81B-C11F540BFD6D}" type="slidenum">
              <a:rPr lang="ru-RU">
                <a:solidFill>
                  <a:srgbClr val="895D1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17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6209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132856"/>
            <a:ext cx="853244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sz="4800" b="1" smtClean="0">
                <a:ln/>
                <a:solidFill>
                  <a:srgbClr val="972109"/>
                </a:solidFill>
                <a:cs typeface="Arial" charset="0"/>
              </a:rPr>
              <a:t>НАУЧНАЯ БИБЛИОТЕКА </a:t>
            </a:r>
            <a:endParaRPr lang="ru-RU" sz="4800" b="1" dirty="0">
              <a:ln/>
              <a:solidFill>
                <a:srgbClr val="972109"/>
              </a:solidFill>
              <a:cs typeface="Arial" charset="0"/>
            </a:endParaRPr>
          </a:p>
          <a:p>
            <a:pPr>
              <a:defRPr/>
            </a:pPr>
            <a:r>
              <a:rPr lang="ru-RU" sz="4800" b="1" dirty="0">
                <a:ln/>
                <a:solidFill>
                  <a:srgbClr val="972109"/>
                </a:solidFill>
                <a:cs typeface="Arial" charset="0"/>
              </a:rPr>
              <a:t>    ЧЕЛЯБИНСКОГО </a:t>
            </a:r>
          </a:p>
          <a:p>
            <a:pPr algn="ctr">
              <a:defRPr/>
            </a:pPr>
            <a:r>
              <a:rPr lang="ru-RU" sz="4800" b="1" dirty="0">
                <a:ln/>
                <a:solidFill>
                  <a:srgbClr val="972109"/>
                </a:solidFill>
                <a:cs typeface="Arial" charset="0"/>
              </a:rPr>
              <a:t>      ГОСУДАРСТВЕННОГО </a:t>
            </a:r>
          </a:p>
          <a:p>
            <a:pPr algn="ctr">
              <a:defRPr/>
            </a:pPr>
            <a:r>
              <a:rPr lang="ru-RU" sz="4800" b="1" dirty="0">
                <a:ln/>
                <a:solidFill>
                  <a:srgbClr val="972109"/>
                </a:solidFill>
                <a:cs typeface="Arial" charset="0"/>
              </a:rPr>
              <a:t>  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37912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393425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347" y="3110591"/>
            <a:ext cx="374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Библия </a:t>
            </a:r>
            <a:r>
              <a:rPr lang="ru-RU" kern="0" dirty="0" err="1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Гутенберга</a:t>
            </a:r>
            <a:r>
              <a:rPr lang="ru-RU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. Майнц, 1450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87" y="2132856"/>
            <a:ext cx="4804619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745" y="5733256"/>
            <a:ext cx="508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Апостол. Москва, Московский печатный двор, 1564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89868"/>
            <a:ext cx="1006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2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 txBox="1">
            <a:spLocks noChangeArrowheads="1"/>
          </p:cNvSpPr>
          <p:nvPr/>
        </p:nvSpPr>
        <p:spPr bwMode="auto">
          <a:xfrm>
            <a:off x="0" y="44450"/>
            <a:ext cx="9036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  <a:cs typeface="Arial" charset="0"/>
              </a:rPr>
              <a:t>Коллекция книжных памятников кириллической печати</a:t>
            </a:r>
            <a:br>
              <a:rPr lang="ru-RU" sz="2600" b="1" dirty="0">
                <a:solidFill>
                  <a:srgbClr val="0000FF"/>
                </a:solidFill>
                <a:cs typeface="Arial" charset="0"/>
              </a:rPr>
            </a:b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114 книг </a:t>
            </a:r>
            <a:r>
              <a:rPr lang="en-US" sz="2600" b="1" dirty="0">
                <a:solidFill>
                  <a:srgbClr val="C00000"/>
                </a:solidFill>
                <a:latin typeface="Book Antiqua" pitchFamily="18" charset="0"/>
                <a:cs typeface="Arial" charset="0"/>
              </a:rPr>
              <a:t>XVII-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начала</a:t>
            </a:r>
            <a:r>
              <a:rPr lang="en-US" sz="2600" b="1" dirty="0">
                <a:solidFill>
                  <a:srgbClr val="C00000"/>
                </a:solidFill>
                <a:latin typeface="Book Antiqua" pitchFamily="18" charset="0"/>
                <a:cs typeface="Arial" charset="0"/>
              </a:rPr>
              <a:t> XX 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в., 26 из них датированы </a:t>
            </a:r>
            <a:r>
              <a:rPr lang="en-US" sz="2600" b="1" dirty="0">
                <a:solidFill>
                  <a:srgbClr val="C00000"/>
                </a:solidFill>
                <a:latin typeface="Book Antiqua" pitchFamily="18" charset="0"/>
                <a:cs typeface="Arial" charset="0"/>
              </a:rPr>
              <a:t>XVII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 в.</a:t>
            </a:r>
            <a:r>
              <a:rPr lang="ru-RU" sz="2600" b="1" dirty="0">
                <a:solidFill>
                  <a:srgbClr val="FF0000"/>
                </a:solidFill>
                <a:cs typeface="Arial" charset="0"/>
              </a:rPr>
              <a:t/>
            </a:r>
            <a:br>
              <a:rPr lang="ru-RU" sz="2600" b="1" dirty="0">
                <a:solidFill>
                  <a:srgbClr val="FF0000"/>
                </a:solidFill>
                <a:cs typeface="Arial" charset="0"/>
              </a:rPr>
            </a:br>
            <a:endParaRPr lang="ru-RU" sz="26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50" r="99650">
                        <a14:foregroundMark x1="2797" y1="3562" x2="97902" y2="2545"/>
                        <a14:foregroundMark x1="49650" y1="3308" x2="50350" y2="2036"/>
                        <a14:foregroundMark x1="49650" y1="2290" x2="50350" y2="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72415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4324350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2"/>
          <p:cNvSpPr>
            <a:spLocks noChangeArrowheads="1"/>
          </p:cNvSpPr>
          <p:nvPr/>
        </p:nvSpPr>
        <p:spPr bwMode="auto">
          <a:xfrm>
            <a:off x="609526" y="4797152"/>
            <a:ext cx="34592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  <a:cs typeface="Arial" charset="0"/>
              </a:rPr>
              <a:t>Октоих</a:t>
            </a:r>
            <a:r>
              <a:rPr lang="ru-RU" sz="2000" b="1" dirty="0">
                <a:solidFill>
                  <a:srgbClr val="CCECFF"/>
                </a:solidFill>
                <a:latin typeface="Arial" charset="0"/>
                <a:cs typeface="Arial" charset="0"/>
              </a:rPr>
              <a:t/>
            </a:r>
            <a:br>
              <a:rPr lang="ru-RU" sz="2000" b="1" dirty="0">
                <a:solidFill>
                  <a:srgbClr val="CCECFF"/>
                </a:solidFill>
                <a:latin typeface="Arial" charset="0"/>
                <a:cs typeface="Arial" charset="0"/>
              </a:rPr>
            </a:br>
            <a:r>
              <a:rPr lang="ru-RU" b="1" dirty="0">
                <a:solidFill>
                  <a:prstClr val="black"/>
                </a:solidFill>
                <a:cs typeface="Arial" charset="0"/>
              </a:rPr>
              <a:t>Московский Печатный Двор, печатники Никита Фофанов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cs typeface="Arial" charset="0"/>
              </a:rPr>
              <a:t>Петр Федыгин, 23.09.1618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cs typeface="Arial" charset="0"/>
              </a:rPr>
              <a:t>(29.02.7124 - 23.09.7126)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" y="6232178"/>
            <a:ext cx="964337" cy="55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3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969349"/>
            <a:ext cx="46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Вести-Куранты. Первая газета в </a:t>
            </a:r>
            <a:endParaRPr lang="ru-RU" sz="1600" kern="0" dirty="0" smtClean="0">
              <a:solidFill>
                <a:srgbClr val="0000FF"/>
              </a:solidFill>
              <a:latin typeface="Tahoma"/>
              <a:ea typeface="+mj-ea"/>
              <a:cs typeface="+mj-cs"/>
            </a:endParaRPr>
          </a:p>
          <a:p>
            <a:r>
              <a:rPr lang="ru-RU" sz="1600" kern="0" dirty="0" smtClean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Российском </a:t>
            </a:r>
            <a:r>
              <a:rPr lang="ru-RU" sz="1600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государстве (рукописная), </a:t>
            </a:r>
            <a:r>
              <a:rPr lang="en-US" sz="1600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XVII</a:t>
            </a:r>
            <a:r>
              <a:rPr lang="ru-RU" sz="1600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 век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" t="1552" r="3046" b="5234"/>
          <a:stretch/>
        </p:blipFill>
        <p:spPr bwMode="auto">
          <a:xfrm>
            <a:off x="5062319" y="267366"/>
            <a:ext cx="3356075" cy="56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8129" y="587104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Ведомости. Санкт-Петербург, 1703 г.</a:t>
            </a:r>
          </a:p>
          <a:p>
            <a:pPr algn="ctr"/>
            <a:r>
              <a:rPr lang="ru-RU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Первая печатная газета в России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3" y="116632"/>
            <a:ext cx="899592" cy="51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08709"/>
            <a:ext cx="2903612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7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463"/>
            <a:ext cx="91440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0000FF"/>
                </a:solidFill>
                <a:cs typeface="Arial" charset="0"/>
              </a:rPr>
              <a:t>Коллекция русских изданий гражданской печати </a:t>
            </a:r>
          </a:p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46 книжных памятников </a:t>
            </a:r>
            <a:r>
              <a:rPr lang="en-US" sz="2600" b="1" dirty="0">
                <a:solidFill>
                  <a:srgbClr val="C00000"/>
                </a:solidFill>
                <a:cs typeface="Arial" charset="0"/>
              </a:rPr>
              <a:t>XVIII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cs typeface="Arial" charset="0"/>
              </a:rPr>
              <a:t>-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cs typeface="Arial" charset="0"/>
              </a:rPr>
              <a:t>I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 трети </a:t>
            </a:r>
            <a:r>
              <a:rPr lang="en-US" sz="2600" b="1" dirty="0">
                <a:solidFill>
                  <a:srgbClr val="C00000"/>
                </a:solidFill>
                <a:cs typeface="Arial" charset="0"/>
              </a:rPr>
              <a:t>XIX </a:t>
            </a:r>
            <a:r>
              <a:rPr lang="ru-RU" sz="2600" b="1" dirty="0">
                <a:solidFill>
                  <a:srgbClr val="C00000"/>
                </a:solidFill>
                <a:cs typeface="Arial" charset="0"/>
              </a:rPr>
              <a:t>в.</a:t>
            </a:r>
            <a:r>
              <a:rPr lang="ru-RU" sz="2600" b="1" dirty="0">
                <a:solidFill>
                  <a:srgbClr val="0000FF"/>
                </a:solidFill>
                <a:cs typeface="Arial" charset="0"/>
              </a:rPr>
              <a:t> </a:t>
            </a:r>
            <a:endParaRPr lang="ru-RU" sz="26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4200525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835025"/>
            <a:ext cx="4122738" cy="497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2"/>
          <p:cNvSpPr>
            <a:spLocks noChangeArrowheads="1"/>
          </p:cNvSpPr>
          <p:nvPr/>
        </p:nvSpPr>
        <p:spPr bwMode="auto">
          <a:xfrm>
            <a:off x="0" y="5813425"/>
            <a:ext cx="90233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1081"/>
                </a:solidFill>
                <a:cs typeface="Arial" charset="0"/>
              </a:rPr>
              <a:t>Журнал </a:t>
            </a:r>
            <a:r>
              <a:rPr lang="ru-RU" sz="2000" b="1" i="1" dirty="0">
                <a:solidFill>
                  <a:srgbClr val="FF0000"/>
                </a:solidFill>
                <a:cs typeface="Arial" charset="0"/>
              </a:rPr>
              <a:t>«Русский вестник»</a:t>
            </a:r>
            <a:r>
              <a:rPr lang="ru-RU" sz="2000" b="1" dirty="0">
                <a:solidFill>
                  <a:srgbClr val="011081"/>
                </a:solidFill>
                <a:cs typeface="Arial" charset="0"/>
              </a:rPr>
              <a:t>,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011081"/>
                </a:solidFill>
                <a:cs typeface="Arial" charset="0"/>
              </a:rPr>
              <a:t>издававшийся Сергеем  Глинкой в  1808 -1824 гг.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1081"/>
                </a:solidFill>
                <a:cs typeface="Arial" charset="0"/>
              </a:rPr>
              <a:t>и журнал</a:t>
            </a:r>
            <a:r>
              <a:rPr lang="ru-RU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«</a:t>
            </a:r>
            <a:r>
              <a:rPr lang="ru-RU" sz="2000" b="1" i="1" dirty="0">
                <a:solidFill>
                  <a:srgbClr val="FF0000"/>
                </a:solidFill>
                <a:cs typeface="Arial" charset="0"/>
              </a:rPr>
              <a:t>Отечественные записки»</a:t>
            </a:r>
            <a:r>
              <a:rPr lang="ru-RU" sz="2000" b="1" dirty="0">
                <a:solidFill>
                  <a:srgbClr val="011081"/>
                </a:solidFill>
                <a:cs typeface="Arial" charset="0"/>
              </a:rPr>
              <a:t>,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011081"/>
                </a:solidFill>
                <a:cs typeface="Arial" charset="0"/>
              </a:rPr>
              <a:t>издававшийся П.П. Свиньиным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1081"/>
                </a:solidFill>
                <a:cs typeface="Arial" charset="0"/>
              </a:rPr>
              <a:t>в 1820 - 1830 гг.</a:t>
            </a:r>
            <a:r>
              <a:rPr lang="ru-RU" b="1" dirty="0">
                <a:solidFill>
                  <a:prstClr val="black"/>
                </a:solidFill>
                <a:cs typeface="Arial" charset="0"/>
              </a:rPr>
              <a:t> 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6631"/>
            <a:ext cx="749255" cy="4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9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765175"/>
            <a:ext cx="5472162" cy="509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"/>
          <a:stretch/>
        </p:blipFill>
        <p:spPr bwMode="auto">
          <a:xfrm>
            <a:off x="3923928" y="1124743"/>
            <a:ext cx="4054475" cy="355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FF"/>
                </a:solidFill>
                <a:cs typeface="Arial" charset="0"/>
              </a:rPr>
              <a:t>Коллекция книг с издательскими знаками, марками, автографами, </a:t>
            </a:r>
            <a:br>
              <a:rPr lang="ru-RU" b="1">
                <a:solidFill>
                  <a:srgbClr val="0000FF"/>
                </a:solidFill>
                <a:cs typeface="Arial" charset="0"/>
              </a:rPr>
            </a:br>
            <a:r>
              <a:rPr lang="ru-RU" b="1">
                <a:solidFill>
                  <a:srgbClr val="0000FF"/>
                </a:solidFill>
                <a:cs typeface="Arial" charset="0"/>
              </a:rPr>
              <a:t>экслибрисами, владельческими пометами, печатями, штампами</a:t>
            </a:r>
            <a:endParaRPr lang="ru-RU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5795963" y="4797152"/>
            <a:ext cx="33480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FF0000"/>
                </a:solidFill>
                <a:cs typeface="Arial" charset="0"/>
              </a:rPr>
              <a:t>Капефиг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 М. Три века истории Франции. </a:t>
            </a:r>
            <a:endParaRPr lang="ru-RU" sz="2000" b="1" dirty="0" smtClean="0">
              <a:solidFill>
                <a:srgbClr val="FF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11081"/>
                </a:solidFill>
                <a:cs typeface="Arial" charset="0"/>
              </a:rPr>
              <a:t>Т</a:t>
            </a:r>
            <a:r>
              <a:rPr lang="ru-RU" sz="2000" b="1" dirty="0">
                <a:solidFill>
                  <a:srgbClr val="011081"/>
                </a:solidFill>
                <a:cs typeface="Arial" charset="0"/>
              </a:rPr>
              <a:t>. </a:t>
            </a:r>
            <a:r>
              <a:rPr lang="en-US" sz="2000" b="1" dirty="0">
                <a:solidFill>
                  <a:srgbClr val="011081"/>
                </a:solidFill>
                <a:cs typeface="Arial" charset="0"/>
              </a:rPr>
              <a:t>I. </a:t>
            </a:r>
            <a:r>
              <a:rPr lang="ru-RU" sz="2000" b="1" dirty="0">
                <a:solidFill>
                  <a:srgbClr val="011081"/>
                </a:solidFill>
                <a:cs typeface="Arial" charset="0"/>
              </a:rPr>
              <a:t>– </a:t>
            </a:r>
            <a:r>
              <a:rPr lang="en-US" sz="2000" b="1" dirty="0">
                <a:solidFill>
                  <a:srgbClr val="011081"/>
                </a:solidFill>
                <a:cs typeface="Arial" charset="0"/>
              </a:rPr>
              <a:t> </a:t>
            </a:r>
            <a:r>
              <a:rPr lang="ru-RU" sz="2000" b="1" dirty="0">
                <a:solidFill>
                  <a:srgbClr val="011081"/>
                </a:solidFill>
                <a:cs typeface="Arial" charset="0"/>
              </a:rPr>
              <a:t>Париж, </a:t>
            </a:r>
            <a:r>
              <a:rPr lang="en-US" sz="2000" b="1" dirty="0">
                <a:solidFill>
                  <a:srgbClr val="011081"/>
                </a:solidFill>
                <a:cs typeface="Arial" charset="0"/>
              </a:rPr>
              <a:t>1854</a:t>
            </a:r>
            <a:endParaRPr lang="ru-RU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654" name="Прямоугольник 3"/>
          <p:cNvSpPr>
            <a:spLocks noChangeArrowheads="1"/>
          </p:cNvSpPr>
          <p:nvPr/>
        </p:nvSpPr>
        <p:spPr bwMode="auto">
          <a:xfrm>
            <a:off x="288865" y="5949280"/>
            <a:ext cx="8569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80808"/>
                </a:solidFill>
                <a:cs typeface="Arial" charset="0"/>
              </a:rPr>
              <a:t>На книге 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г</a:t>
            </a:r>
            <a:r>
              <a:rPr lang="ru-RU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ербовый экслибрис и личный владельческий штамп библиотеки </a:t>
            </a:r>
            <a:endParaRPr lang="en-US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принца Петра Георгиевича </a:t>
            </a:r>
            <a:r>
              <a:rPr lang="ru-RU" b="1" dirty="0" err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Ольденбургского</a:t>
            </a:r>
            <a:r>
              <a:rPr lang="ru-RU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, представителя Дома </a:t>
            </a:r>
            <a:r>
              <a:rPr lang="ru-RU" b="1" dirty="0">
                <a:solidFill>
                  <a:srgbClr val="080808"/>
                </a:solidFill>
                <a:cs typeface="Arial" charset="0"/>
              </a:rPr>
              <a:t>Романовых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07379"/>
            <a:ext cx="749255" cy="4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96" y="1361601"/>
            <a:ext cx="5486500" cy="5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picture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039" y="620688"/>
            <a:ext cx="3024336" cy="428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6" name="Прямоугольник 1"/>
          <p:cNvSpPr>
            <a:spLocks noChangeArrowheads="1"/>
          </p:cNvSpPr>
          <p:nvPr/>
        </p:nvSpPr>
        <p:spPr bwMode="auto">
          <a:xfrm>
            <a:off x="3381375" y="115888"/>
            <a:ext cx="5583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cs typeface="Arial" charset="0"/>
              </a:rPr>
              <a:t>Международные отношения в эпоху империализма. </a:t>
            </a:r>
            <a:r>
              <a:rPr lang="ru-RU" b="1" dirty="0">
                <a:solidFill>
                  <a:srgbClr val="011081"/>
                </a:solidFill>
                <a:cs typeface="Arial" charset="0"/>
              </a:rPr>
              <a:t>– Т. </a:t>
            </a:r>
            <a:r>
              <a:rPr lang="en-US" b="1" dirty="0">
                <a:solidFill>
                  <a:srgbClr val="011081"/>
                </a:solidFill>
                <a:cs typeface="Arial" charset="0"/>
              </a:rPr>
              <a:t>III</a:t>
            </a:r>
            <a:r>
              <a:rPr lang="ru-RU" b="1" dirty="0">
                <a:solidFill>
                  <a:srgbClr val="011081"/>
                </a:solidFill>
                <a:cs typeface="Arial" charset="0"/>
              </a:rPr>
              <a:t>,1.1. – Берлин, 1939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677" name="Прямоугольник 3"/>
          <p:cNvSpPr>
            <a:spLocks noChangeArrowheads="1"/>
          </p:cNvSpPr>
          <p:nvPr/>
        </p:nvSpPr>
        <p:spPr bwMode="auto">
          <a:xfrm>
            <a:off x="145519" y="5013176"/>
            <a:ext cx="327301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80808"/>
                </a:solidFill>
                <a:cs typeface="Arial" charset="0"/>
              </a:rPr>
              <a:t>На книге экслибрис посла Германии в СССР накануне Великой Отечественной войны графа Фридриха Вернера  фон </a:t>
            </a:r>
            <a:r>
              <a:rPr lang="ru-RU" b="1" dirty="0" err="1">
                <a:solidFill>
                  <a:srgbClr val="080808"/>
                </a:solidFill>
                <a:cs typeface="Arial" charset="0"/>
              </a:rPr>
              <a:t>Шуленбурга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2" y="115888"/>
            <a:ext cx="755575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6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10372">
            <a:off x="3344971" y="342747"/>
            <a:ext cx="1963243" cy="275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703" y="117475"/>
            <a:ext cx="1847850" cy="236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696" y="864768"/>
            <a:ext cx="2056283" cy="288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1856" t="18556" r="3298" b="1031"/>
          <a:stretch/>
        </p:blipFill>
        <p:spPr>
          <a:xfrm>
            <a:off x="5148064" y="1300956"/>
            <a:ext cx="3755880" cy="302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1484" t="6301"/>
          <a:stretch/>
        </p:blipFill>
        <p:spPr>
          <a:xfrm>
            <a:off x="4067944" y="3573016"/>
            <a:ext cx="3885470" cy="308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picture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256" y="4508206"/>
            <a:ext cx="3398837" cy="22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544" y="2308661"/>
            <a:ext cx="1609725" cy="210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85219"/>
            <a:ext cx="1006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353633" cy="388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395536" y="4142032"/>
            <a:ext cx="42894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09600" indent="-609600"/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</a:rPr>
              <a:t>Прилежно чти, и всем</a:t>
            </a:r>
          </a:p>
          <a:p>
            <a:pPr marL="609600" indent="-609600"/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</a:rPr>
              <a:t>сердцем внимай, </a:t>
            </a:r>
          </a:p>
          <a:p>
            <a:pPr marL="609600" indent="-609600"/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</a:rPr>
              <a:t>и двукраты прочитай</a:t>
            </a:r>
          </a:p>
          <a:p>
            <a:pPr marL="609600" indent="-609600"/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</a:rPr>
              <a:t>словеса, а не тщися</a:t>
            </a:r>
          </a:p>
          <a:p>
            <a:pPr marL="609600" indent="-609600"/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</a:rPr>
              <a:t>листы токмо обращати.</a:t>
            </a:r>
          </a:p>
          <a:p>
            <a:pPr marL="609600" indent="-609600" algn="ctr"/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</a:rPr>
              <a:t> 			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</a:rPr>
              <a:t>Измарагд</a:t>
            </a:r>
            <a:r>
              <a:rPr lang="ru-RU" sz="2000" b="1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000" b="1" i="1" dirty="0">
                <a:solidFill>
                  <a:srgbClr val="0000FF"/>
                </a:solidFill>
              </a:rPr>
              <a:t>XIV</a:t>
            </a:r>
            <a:r>
              <a:rPr lang="ru-RU" sz="2000" b="1" i="1" dirty="0">
                <a:solidFill>
                  <a:srgbClr val="0000FF"/>
                </a:solidFill>
                <a:latin typeface="Times New Roman" pitchFamily="18" charset="0"/>
              </a:rPr>
              <a:t> в.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12" y="116632"/>
            <a:ext cx="137584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2322"/>
            <a:ext cx="4085808" cy="326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967">
            <a:off x="6163432" y="1772979"/>
            <a:ext cx="2719214" cy="200722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1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05699"/>
            <a:ext cx="8136904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Внимание!</a:t>
            </a:r>
            <a:endParaRPr lang="ru-R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Научная библиотека ФГБОУ ВО «Челябинский государственный университет» предлагает для образовательных организаций Университетского образовательного округа тематические лекции «Редкая книга» и «Мир на ладони» (о книжке-миниатюре).</a:t>
            </a:r>
            <a:endParaRPr 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Обращаться: г. Челябинск, ул. Братьев Кашириных, 129, ауд. 202, телефон: 8 (351) 799 72 79, директор библиотеки Беляева Светлана Анатольевна.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2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049338"/>
            <a:ext cx="7354888" cy="551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87325" y="333375"/>
            <a:ext cx="89757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00FF"/>
                </a:solidFill>
                <a:cs typeface="Arial" charset="0"/>
              </a:rPr>
              <a:t>1 апреля 1976 года </a:t>
            </a:r>
            <a:r>
              <a:rPr lang="ru-RU" sz="2000" b="1">
                <a:solidFill>
                  <a:srgbClr val="FF0000"/>
                </a:solidFill>
                <a:cs typeface="Arial" charset="0"/>
              </a:rPr>
              <a:t>в инвентарной книге №1 </a:t>
            </a:r>
            <a:r>
              <a:rPr lang="ru-RU" sz="2000" b="1">
                <a:solidFill>
                  <a:srgbClr val="0000FF"/>
                </a:solidFill>
                <a:cs typeface="Arial" charset="0"/>
              </a:rPr>
              <a:t>была сделана первая запись: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00FF"/>
                </a:solidFill>
                <a:cs typeface="Arial" charset="0"/>
              </a:rPr>
              <a:t>"Большая Советская Энциклопедия", 3-е издание, Том 7-ой</a:t>
            </a: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323013"/>
            <a:ext cx="8334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6782"/>
          <a:stretch/>
        </p:blipFill>
        <p:spPr>
          <a:xfrm>
            <a:off x="76200" y="333375"/>
            <a:ext cx="4424363" cy="196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8695"/>
          <a:stretch/>
        </p:blipFill>
        <p:spPr>
          <a:xfrm>
            <a:off x="3995738" y="3249613"/>
            <a:ext cx="4976812" cy="303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4559300" y="222250"/>
            <a:ext cx="45370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Фонд библиотеки в 1977 году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  <a:cs typeface="Arial" charset="0"/>
              </a:rPr>
              <a:t>                                        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50 000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изданий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Структура –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2 абонемента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                     1 читальный зал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FF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Количество читателей –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411</a:t>
            </a:r>
            <a:r>
              <a:rPr lang="ru-RU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человек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07950" y="3743325"/>
            <a:ext cx="474186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Фонд библиотеки на 1.01.2015 г. –</a:t>
            </a:r>
            <a:r>
              <a:rPr lang="ru-RU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799 530 экз.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документов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FF"/>
              </a:solidFill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Структура – 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4 абонемента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                      8 читальных залов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0000"/>
              </a:solidFill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Количество читателей – </a:t>
            </a: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19 000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чел.</a:t>
            </a: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345238"/>
            <a:ext cx="82867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24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93800"/>
            <a:ext cx="8988425" cy="55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0030" y="260648"/>
            <a:ext cx="77330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0160">
                  <a:solidFill>
                    <a:srgbClr val="873624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cs typeface="Arial" charset="0"/>
              </a:rPr>
              <a:t>СЕКТОР  РЕДКИХ  КНИГ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15888"/>
            <a:ext cx="7032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6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10080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628766"/>
            <a:ext cx="4139952" cy="525558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1763" y="739775"/>
            <a:ext cx="8712200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sz="3000" b="1" kern="0" dirty="0" smtClean="0">
                <a:solidFill>
                  <a:srgbClr val="0000FF"/>
                </a:solidFill>
                <a:latin typeface="Tahoma"/>
              </a:rPr>
              <a:t>Сектор редких книг научной библиотеки ЧелГУ существует с 1993 года.</a:t>
            </a:r>
          </a:p>
          <a:p>
            <a:pPr algn="l">
              <a:defRPr/>
            </a:pPr>
            <a:endParaRPr lang="ru-RU" sz="3000" b="1" kern="0" dirty="0" smtClean="0">
              <a:solidFill>
                <a:srgbClr val="0000FF"/>
              </a:solidFill>
              <a:latin typeface="Tahoma"/>
            </a:endParaRPr>
          </a:p>
          <a:p>
            <a:pPr algn="l">
              <a:defRPr/>
            </a:pPr>
            <a:r>
              <a:rPr lang="ru-RU" sz="3000" b="1" kern="0" dirty="0" smtClean="0">
                <a:solidFill>
                  <a:srgbClr val="0000FF"/>
                </a:solidFill>
                <a:latin typeface="Tahoma"/>
              </a:rPr>
              <a:t>В специальном хранилище собрано</a:t>
            </a:r>
            <a:r>
              <a:rPr lang="ru-RU" sz="3000" b="1" kern="0" dirty="0" smtClean="0">
                <a:solidFill>
                  <a:srgbClr val="080808"/>
                </a:solidFill>
                <a:latin typeface="Tahoma"/>
              </a:rPr>
              <a:t> </a:t>
            </a:r>
            <a:r>
              <a:rPr lang="ru-RU" sz="3000" b="1" kern="0" dirty="0" smtClean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000" b="1" kern="0" dirty="0" smtClean="0">
                <a:solidFill>
                  <a:srgbClr val="0000FF"/>
                </a:solidFill>
                <a:latin typeface="Tahoma"/>
              </a:rPr>
              <a:t>более</a:t>
            </a:r>
            <a:r>
              <a:rPr lang="ru-RU" sz="3000" b="1" kern="0" dirty="0" smtClean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000" b="1" kern="0" dirty="0" smtClean="0">
                <a:solidFill>
                  <a:srgbClr val="C00000"/>
                </a:solidFill>
                <a:latin typeface="Tahoma"/>
              </a:rPr>
              <a:t>7000</a:t>
            </a:r>
            <a:r>
              <a:rPr lang="ru-RU" sz="3000" b="1" kern="0" dirty="0" smtClean="0">
                <a:solidFill>
                  <a:srgbClr val="080808"/>
                </a:solidFill>
                <a:latin typeface="Tahoma"/>
              </a:rPr>
              <a:t> </a:t>
            </a:r>
            <a:r>
              <a:rPr lang="ru-RU" sz="3000" b="1" kern="0" dirty="0" smtClean="0">
                <a:solidFill>
                  <a:srgbClr val="0000FF"/>
                </a:solidFill>
                <a:latin typeface="Tahoma"/>
              </a:rPr>
              <a:t>рукописей и печатных изданий </a:t>
            </a:r>
            <a:r>
              <a:rPr lang="en-US" sz="3000" b="1" kern="0" dirty="0" smtClean="0">
                <a:solidFill>
                  <a:srgbClr val="C00000"/>
                </a:solidFill>
                <a:latin typeface="Tahoma"/>
              </a:rPr>
              <a:t>XVII</a:t>
            </a:r>
            <a:r>
              <a:rPr lang="ru-RU" sz="3000" b="1" kern="0" dirty="0" smtClean="0">
                <a:solidFill>
                  <a:srgbClr val="C00000"/>
                </a:solidFill>
                <a:latin typeface="Tahoma"/>
              </a:rPr>
              <a:t> – </a:t>
            </a:r>
            <a:r>
              <a:rPr lang="en-US" sz="3000" b="1" kern="0" dirty="0" smtClean="0">
                <a:solidFill>
                  <a:srgbClr val="C00000"/>
                </a:solidFill>
                <a:latin typeface="Tahoma"/>
              </a:rPr>
              <a:t>XXI </a:t>
            </a:r>
            <a:r>
              <a:rPr lang="ru-RU" sz="3000" b="1" kern="0" dirty="0" smtClean="0">
                <a:solidFill>
                  <a:srgbClr val="C00000"/>
                </a:solidFill>
                <a:latin typeface="Tahoma"/>
              </a:rPr>
              <a:t> веков </a:t>
            </a:r>
          </a:p>
          <a:p>
            <a:pPr algn="l">
              <a:defRPr/>
            </a:pPr>
            <a:r>
              <a:rPr lang="ru-RU" sz="3000" b="1" kern="0" dirty="0" smtClean="0">
                <a:solidFill>
                  <a:srgbClr val="0000FF"/>
                </a:solidFill>
                <a:latin typeface="Tahoma"/>
              </a:rPr>
              <a:t>на</a:t>
            </a:r>
            <a:r>
              <a:rPr lang="ru-RU" sz="3000" b="1" kern="0" dirty="0" smtClean="0">
                <a:solidFill>
                  <a:srgbClr val="011081"/>
                </a:solidFill>
                <a:latin typeface="Tahoma"/>
              </a:rPr>
              <a:t> </a:t>
            </a:r>
            <a:r>
              <a:rPr lang="ru-RU" sz="3000" b="1" kern="0" dirty="0" smtClean="0">
                <a:solidFill>
                  <a:srgbClr val="C00000"/>
                </a:solidFill>
                <a:latin typeface="Tahoma"/>
              </a:rPr>
              <a:t>16 языках мира.</a:t>
            </a:r>
            <a:r>
              <a:rPr lang="en-US" sz="3000" b="1" kern="0" dirty="0" smtClean="0">
                <a:solidFill>
                  <a:srgbClr val="C00000"/>
                </a:solidFill>
                <a:latin typeface="Tahoma"/>
              </a:rPr>
              <a:t> </a:t>
            </a:r>
            <a:endParaRPr lang="ru-RU" sz="3000" b="1" kern="0" dirty="0" smtClean="0">
              <a:solidFill>
                <a:srgbClr val="C00000"/>
              </a:solidFill>
              <a:latin typeface="Tahoma"/>
            </a:endParaRPr>
          </a:p>
          <a:p>
            <a:pPr algn="l">
              <a:defRPr/>
            </a:pPr>
            <a:endParaRPr lang="ru-RU" sz="3000" b="1" kern="0" dirty="0">
              <a:solidFill>
                <a:srgbClr val="FF0000"/>
              </a:solidFill>
              <a:latin typeface="Tahoma"/>
            </a:endParaRPr>
          </a:p>
          <a:p>
            <a:pPr algn="l">
              <a:defRPr/>
            </a:pPr>
            <a:r>
              <a:rPr lang="ru-RU" sz="2800" b="1" kern="0" dirty="0" smtClean="0">
                <a:solidFill>
                  <a:srgbClr val="0000FF"/>
                </a:solidFill>
                <a:latin typeface="Tahoma"/>
              </a:rPr>
              <a:t>Более </a:t>
            </a:r>
            <a:r>
              <a:rPr lang="ru-RU" sz="2800" b="1" kern="0" dirty="0" smtClean="0">
                <a:solidFill>
                  <a:srgbClr val="C00000"/>
                </a:solidFill>
                <a:latin typeface="Tahoma"/>
              </a:rPr>
              <a:t>1500</a:t>
            </a:r>
            <a:r>
              <a:rPr lang="ru-RU" sz="2800" b="1" kern="0" dirty="0" smtClean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2800" b="1" kern="0" dirty="0" smtClean="0">
                <a:solidFill>
                  <a:srgbClr val="0000FF"/>
                </a:solidFill>
                <a:latin typeface="Tahoma"/>
              </a:rPr>
              <a:t>из них </a:t>
            </a:r>
          </a:p>
          <a:p>
            <a:pPr algn="l">
              <a:defRPr/>
            </a:pPr>
            <a:r>
              <a:rPr lang="ru-RU" sz="2800" b="1" kern="0" dirty="0" smtClean="0">
                <a:solidFill>
                  <a:srgbClr val="0000FF"/>
                </a:solidFill>
                <a:latin typeface="Tahoma"/>
              </a:rPr>
              <a:t>иностранные издания.</a:t>
            </a:r>
            <a:r>
              <a:rPr lang="ru-RU" sz="2800" kern="0" dirty="0" smtClean="0">
                <a:solidFill>
                  <a:srgbClr val="0000FF"/>
                </a:solidFill>
                <a:latin typeface="Taho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6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" y="78347"/>
            <a:ext cx="6647723" cy="498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55575"/>
            <a:ext cx="8286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9324"/>
            <a:ext cx="4248472" cy="525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360364"/>
            <a:ext cx="8938924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733256"/>
            <a:ext cx="680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Остромирово Евангелие. 1056 – 1057 гг</a:t>
            </a:r>
            <a:r>
              <a:rPr lang="ru-RU" sz="2400" b="1" kern="0" dirty="0" smtClean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. </a:t>
            </a:r>
            <a:r>
              <a:rPr lang="ru-RU" sz="2400" kern="0" dirty="0" smtClean="0">
                <a:solidFill>
                  <a:srgbClr val="0000FF"/>
                </a:solidFill>
                <a:latin typeface="Tahoma"/>
                <a:ea typeface="+mj-ea"/>
                <a:cs typeface="+mj-cs"/>
              </a:rPr>
              <a:t>Факсимильное воспроизведение</a:t>
            </a:r>
            <a:endParaRPr lang="ru-RU" sz="2400" kern="0" dirty="0">
              <a:solidFill>
                <a:srgbClr val="0000FF"/>
              </a:solidFill>
              <a:latin typeface="Tahoma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0" y="6148754"/>
            <a:ext cx="1006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9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899592" y="17463"/>
            <a:ext cx="825710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  <a:cs typeface="Arial" charset="0"/>
              </a:rPr>
              <a:t>Коллекция рукописных книжных памятников</a:t>
            </a:r>
            <a:r>
              <a:rPr lang="ru-RU" sz="2600" b="1" dirty="0">
                <a:solidFill>
                  <a:srgbClr val="895D1D"/>
                </a:solidFill>
                <a:cs typeface="Arial" charset="0"/>
              </a:rPr>
              <a:t/>
            </a:r>
            <a:br>
              <a:rPr lang="ru-RU" sz="2600" b="1" dirty="0">
                <a:solidFill>
                  <a:srgbClr val="895D1D"/>
                </a:solidFill>
                <a:cs typeface="Arial" charset="0"/>
              </a:rPr>
            </a:br>
            <a:r>
              <a:rPr lang="ru-RU" sz="2600" b="1" dirty="0">
                <a:solidFill>
                  <a:srgbClr val="FF0000"/>
                </a:solidFill>
                <a:cs typeface="Arial" charset="0"/>
              </a:rPr>
              <a:t>95 рукописей конца </a:t>
            </a:r>
            <a:r>
              <a:rPr lang="en-US" sz="2600" b="1" dirty="0">
                <a:solidFill>
                  <a:srgbClr val="FF0000"/>
                </a:solidFill>
                <a:latin typeface="Book Antiqua" pitchFamily="18" charset="0"/>
                <a:cs typeface="Arial" charset="0"/>
              </a:rPr>
              <a:t>XVII</a:t>
            </a:r>
            <a:r>
              <a:rPr lang="ru-RU" sz="26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Book Antiqua" pitchFamily="18" charset="0"/>
                <a:cs typeface="Arial" charset="0"/>
              </a:rPr>
              <a:t>- </a:t>
            </a:r>
            <a:r>
              <a:rPr lang="ru-RU" sz="2600" b="1" dirty="0">
                <a:solidFill>
                  <a:srgbClr val="FF0000"/>
                </a:solidFill>
                <a:cs typeface="Arial" charset="0"/>
              </a:rPr>
              <a:t>начала </a:t>
            </a:r>
            <a:r>
              <a:rPr lang="en-US" sz="2600" b="1" dirty="0">
                <a:solidFill>
                  <a:srgbClr val="FF0000"/>
                </a:solidFill>
                <a:latin typeface="Book Antiqua" pitchFamily="18" charset="0"/>
                <a:cs typeface="Arial" charset="0"/>
              </a:rPr>
              <a:t>XX </a:t>
            </a:r>
            <a:r>
              <a:rPr lang="ru-RU" sz="2600" b="1" dirty="0">
                <a:solidFill>
                  <a:srgbClr val="FF0000"/>
                </a:solidFill>
                <a:cs typeface="Arial" charset="0"/>
              </a:rPr>
              <a:t>в.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9231"/>
            <a:ext cx="5407597" cy="572012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5718175" y="1341438"/>
            <a:ext cx="3275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  <a:cs typeface="Arial" charset="0"/>
              </a:rPr>
              <a:t>ОБИХОДНИК КРЮКОВОЙ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cs typeface="Arial" charset="0"/>
              </a:rPr>
              <a:t>Рукопись. –  нач.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XIX</a:t>
            </a:r>
            <a:r>
              <a:rPr lang="ru-RU" b="1" dirty="0">
                <a:solidFill>
                  <a:prstClr val="black"/>
                </a:solidFill>
                <a:cs typeface="Arial" charset="0"/>
              </a:rPr>
              <a:t> в. 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5515101" y="3717032"/>
            <a:ext cx="357071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00FF"/>
                </a:solidFill>
                <a:cs typeface="Arial" charset="0"/>
              </a:rPr>
              <a:t>Крюки (знамена)</a:t>
            </a:r>
            <a:r>
              <a:rPr lang="ru-RU" sz="2000" b="1" dirty="0">
                <a:solidFill>
                  <a:srgbClr val="0000FF"/>
                </a:solidFill>
                <a:cs typeface="Arial" charset="0"/>
              </a:rPr>
              <a:t> – </a:t>
            </a:r>
            <a:r>
              <a:rPr lang="ru-RU" sz="2000" dirty="0">
                <a:solidFill>
                  <a:srgbClr val="0000FF"/>
                </a:solidFill>
                <a:cs typeface="Arial" charset="0"/>
              </a:rPr>
              <a:t>знаки, использовавшиеся на Руси в   XI-XVII вв. для записи распевов церковной музыки. </a:t>
            </a:r>
            <a:endParaRPr lang="ru-RU" sz="2000" dirty="0" smtClean="0">
              <a:solidFill>
                <a:srgbClr val="0000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FF"/>
                </a:solidFill>
                <a:cs typeface="Arial" charset="0"/>
              </a:rPr>
              <a:t>К </a:t>
            </a:r>
            <a:r>
              <a:rPr lang="ru-RU" sz="2000" dirty="0">
                <a:solidFill>
                  <a:srgbClr val="0000FF"/>
                </a:solidFill>
                <a:cs typeface="Arial" charset="0"/>
              </a:rPr>
              <a:t>концу XVII  столетия были практически вытеснены западноевропейским способом записи музыки: нотами на </a:t>
            </a:r>
            <a:r>
              <a:rPr lang="ru-RU" sz="2000" dirty="0" err="1">
                <a:solidFill>
                  <a:srgbClr val="0000FF"/>
                </a:solidFill>
                <a:cs typeface="Arial" charset="0"/>
              </a:rPr>
              <a:t>пятилинейном</a:t>
            </a:r>
            <a:r>
              <a:rPr lang="ru-RU" sz="2000" dirty="0">
                <a:solidFill>
                  <a:srgbClr val="0000FF"/>
                </a:solidFill>
                <a:cs typeface="Arial" charset="0"/>
              </a:rPr>
              <a:t>  нотном стане.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1450"/>
            <a:ext cx="1006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0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0627об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18" y="117949"/>
            <a:ext cx="6334442" cy="38161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DSC00629об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6146269" cy="36724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34925" y="5805488"/>
            <a:ext cx="324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b="1">
                <a:solidFill>
                  <a:srgbClr val="0000FF"/>
                </a:solidFill>
                <a:cs typeface="Arial" charset="0"/>
              </a:rPr>
              <a:t>СБОРНИК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b="1">
                <a:solidFill>
                  <a:prstClr val="black"/>
                </a:solidFill>
                <a:cs typeface="Arial" charset="0"/>
              </a:rPr>
              <a:t>Рукопись к. </a:t>
            </a:r>
            <a:r>
              <a:rPr lang="en-US" b="1">
                <a:solidFill>
                  <a:prstClr val="black"/>
                </a:solidFill>
                <a:cs typeface="Arial" charset="0"/>
              </a:rPr>
              <a:t>XIX</a:t>
            </a:r>
            <a:r>
              <a:rPr lang="ru-RU" b="1">
                <a:solidFill>
                  <a:prstClr val="black"/>
                </a:solidFill>
                <a:cs typeface="Arial" charset="0"/>
              </a:rPr>
              <a:t> – н. </a:t>
            </a:r>
            <a:r>
              <a:rPr lang="en-US" b="1">
                <a:solidFill>
                  <a:prstClr val="black"/>
                </a:solidFill>
                <a:cs typeface="Arial" charset="0"/>
              </a:rPr>
              <a:t>XX</a:t>
            </a:r>
            <a:r>
              <a:rPr lang="ru-RU" b="1">
                <a:solidFill>
                  <a:prstClr val="black"/>
                </a:solidFill>
                <a:cs typeface="Arial" charset="0"/>
              </a:rPr>
              <a:t> в.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6632"/>
            <a:ext cx="1006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9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195CB20C5708740998DDCA9362FFBF0" ma:contentTypeVersion="3" ma:contentTypeDescription="Создание документа." ma:contentTypeScope="" ma:versionID="3f014f83db725650fc38c8c840aea577">
  <xsd:schema xmlns:xsd="http://www.w3.org/2001/XMLSchema" xmlns:xs="http://www.w3.org/2001/XMLSchema" xmlns:p="http://schemas.microsoft.com/office/2006/metadata/properties" xmlns:ns2="b29f6480-9804-4c2d-9163-b993160d2696" targetNamespace="http://schemas.microsoft.com/office/2006/metadata/properties" ma:root="true" ma:fieldsID="19c1406269bb8ce3f3ada96f312e9d07" ns2:_="">
    <xsd:import namespace="b29f6480-9804-4c2d-9163-b993160d269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f6480-9804-4c2d-9163-b993160d269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29f6480-9804-4c2d-9163-b993160d2696">SQPFTJ6P7DFS-8-1208</_dlc_DocId>
    <_dlc_DocIdUrl xmlns="b29f6480-9804-4c2d-9163-b993160d2696">
      <Url>https://char.csu.ru/_layouts/15/DocIdRedir.aspx?ID=SQPFTJ6P7DFS-8-1208</Url>
      <Description>SQPFTJ6P7DFS-8-1208</Description>
    </_dlc_DocIdUrl>
  </documentManagement>
</p:properties>
</file>

<file path=customXml/itemProps1.xml><?xml version="1.0" encoding="utf-8"?>
<ds:datastoreItem xmlns:ds="http://schemas.openxmlformats.org/officeDocument/2006/customXml" ds:itemID="{A5D8C9E7-78F7-4116-B084-2637811720CD}"/>
</file>

<file path=customXml/itemProps2.xml><?xml version="1.0" encoding="utf-8"?>
<ds:datastoreItem xmlns:ds="http://schemas.openxmlformats.org/officeDocument/2006/customXml" ds:itemID="{73BBEDB3-4936-49BC-B6BD-090AAF562655}"/>
</file>

<file path=customXml/itemProps3.xml><?xml version="1.0" encoding="utf-8"?>
<ds:datastoreItem xmlns:ds="http://schemas.openxmlformats.org/officeDocument/2006/customXml" ds:itemID="{491D2F15-CCAA-4DA7-A9AF-6D5F4FCFC859}"/>
</file>

<file path=customXml/itemProps4.xml><?xml version="1.0" encoding="utf-8"?>
<ds:datastoreItem xmlns:ds="http://schemas.openxmlformats.org/officeDocument/2006/customXml" ds:itemID="{14EB448B-2A9E-4C0E-BEF3-380C5B44E38C}"/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384</Words>
  <Application>Microsoft Office PowerPoint</Application>
  <PresentationFormat>Экран (4:3)</PresentationFormat>
  <Paragraphs>67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18</vt:i4>
      </vt:variant>
    </vt:vector>
  </HeadingPairs>
  <TitlesOfParts>
    <vt:vector size="37" baseType="lpstr">
      <vt:lpstr>Arial</vt:lpstr>
      <vt:lpstr>Book Antiqua</vt:lpstr>
      <vt:lpstr>Calibri</vt:lpstr>
      <vt:lpstr>Tahoma</vt:lpstr>
      <vt:lpstr>Times New Roman</vt:lpstr>
      <vt:lpstr>Wingdings</vt:lpstr>
      <vt:lpstr>Твердый переплет</vt:lpstr>
      <vt:lpstr>1_Твердый переплет</vt:lpstr>
      <vt:lpstr>2_Твердый переплет</vt:lpstr>
      <vt:lpstr>3_Твердый переплет</vt:lpstr>
      <vt:lpstr>4_Твердый переплет</vt:lpstr>
      <vt:lpstr>5_Твердый переплет</vt:lpstr>
      <vt:lpstr>6_Твердый переплет</vt:lpstr>
      <vt:lpstr>7_Твердый переплет</vt:lpstr>
      <vt:lpstr>8_Твердый переплет</vt:lpstr>
      <vt:lpstr>9_Твердый переплет</vt:lpstr>
      <vt:lpstr>10_Твердый переплет</vt:lpstr>
      <vt:lpstr>11_Твердый переплет</vt:lpstr>
      <vt:lpstr>12_Твердый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Щербатова</dc:creator>
  <cp:lastModifiedBy>Костантин</cp:lastModifiedBy>
  <cp:revision>21</cp:revision>
  <dcterms:created xsi:type="dcterms:W3CDTF">2016-10-03T06:41:33Z</dcterms:created>
  <dcterms:modified xsi:type="dcterms:W3CDTF">2016-10-10T10:22:08Z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0x0101001195CB20C5708740998DDCA9362FFBF0</vt:lpwstr>
  </property>
  <property fmtid="{D5CDD505-2E9C-101B-9397-08002B2CF9AE}" pid="3" name="_dlc_DocIdItemGuid">
    <vt:lpwstr>12e76a55-85f4-41e2-9c63-a89e67bd9a2c</vt:lpwstr>
  </property>
</Properties>
</file>