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</p:sldIdLst>
  <p:sldSz cy="5143500" cx="9144000"/>
  <p:notesSz cx="6858000" cy="9144000"/>
  <p:embeddedFontLst>
    <p:embeddedFont>
      <p:font typeface="Unbounded SemiBold"/>
      <p:regular r:id="rId16"/>
      <p:bold r:id="rId17"/>
    </p:embeddedFont>
    <p:embeddedFont>
      <p:font typeface="Unbounded Medium"/>
      <p:regular r:id="rId18"/>
      <p:bold r:id="rId19"/>
    </p:embeddedFont>
    <p:embeddedFont>
      <p:font typeface="Unbounded Light"/>
      <p:regular r:id="rId20"/>
      <p:bold r:id="rId21"/>
    </p:embeddedFont>
    <p:embeddedFont>
      <p:font typeface="Unbounded"/>
      <p:regular r:id="rId22"/>
      <p:bold r:id="rId23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UnboundedLight-regular.fntdata"/><Relationship Id="rId11" Type="http://schemas.openxmlformats.org/officeDocument/2006/relationships/slide" Target="slides/slide6.xml"/><Relationship Id="rId22" Type="http://schemas.openxmlformats.org/officeDocument/2006/relationships/font" Target="fonts/Unbounded-regular.fntdata"/><Relationship Id="rId10" Type="http://schemas.openxmlformats.org/officeDocument/2006/relationships/slide" Target="slides/slide5.xml"/><Relationship Id="rId21" Type="http://schemas.openxmlformats.org/officeDocument/2006/relationships/font" Target="fonts/UnboundedLight-bold.fntdata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23" Type="http://schemas.openxmlformats.org/officeDocument/2006/relationships/font" Target="fonts/Unbounded-bold.fntdata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font" Target="fonts/UnboundedSemiBold-bold.fntdata"/><Relationship Id="rId16" Type="http://schemas.openxmlformats.org/officeDocument/2006/relationships/font" Target="fonts/UnboundedSemiBold-regular.fntdata"/><Relationship Id="rId5" Type="http://schemas.openxmlformats.org/officeDocument/2006/relationships/notesMaster" Target="notesMasters/notesMaster1.xml"/><Relationship Id="rId19" Type="http://schemas.openxmlformats.org/officeDocument/2006/relationships/font" Target="fonts/UnboundedMedium-bold.fntdata"/><Relationship Id="rId6" Type="http://schemas.openxmlformats.org/officeDocument/2006/relationships/slide" Target="slides/slide1.xml"/><Relationship Id="rId18" Type="http://schemas.openxmlformats.org/officeDocument/2006/relationships/font" Target="fonts/UnboundedMedium-regular.fntdata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7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g79b4471267eaf80d_3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9" name="Google Shape;119;g79b4471267eaf80d_3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g2e42755cd27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" name="Google Shape;61;g2e42755cd27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g33fe7a041e3_0_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8" name="Google Shape;68;g33fe7a041e3_0_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g33fe7a041e3_0_1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8" name="Google Shape;78;g33fe7a041e3_0_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g79b4471267eaf80d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" name="Google Shape;84;g79b4471267eaf80d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g79b4471267eaf80d_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2" name="Google Shape;92;g79b4471267eaf80d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g79b4471267eaf80d_1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9" name="Google Shape;99;g79b4471267eaf80d_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g79b4471267eaf80d_1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5" name="Google Shape;105;g79b4471267eaf80d_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g79b4471267eaf80d_2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2" name="Google Shape;112;g79b4471267eaf80d_2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8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.png"/><Relationship Id="rId4" Type="http://schemas.openxmlformats.org/officeDocument/2006/relationships/image" Target="../media/image7.png"/><Relationship Id="rId5" Type="http://schemas.openxmlformats.org/officeDocument/2006/relationships/image" Target="../media/image5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.png"/><Relationship Id="rId4" Type="http://schemas.openxmlformats.org/officeDocument/2006/relationships/image" Target="../media/image3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2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4.png"/><Relationship Id="rId4" Type="http://schemas.openxmlformats.org/officeDocument/2006/relationships/image" Target="../media/image1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6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/>
          <p:nvPr/>
        </p:nvSpPr>
        <p:spPr>
          <a:xfrm rot="10800000">
            <a:off x="6024375" y="412600"/>
            <a:ext cx="5655000" cy="5422500"/>
          </a:xfrm>
          <a:prstGeom prst="round2DiagRect">
            <a:avLst>
              <a:gd fmla="val 33487" name="adj1"/>
              <a:gd fmla="val 0" name="adj2"/>
            </a:avLst>
          </a:prstGeom>
          <a:solidFill>
            <a:srgbClr val="BC6C2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5" name="Google Shape;55;p13"/>
          <p:cNvSpPr/>
          <p:nvPr/>
        </p:nvSpPr>
        <p:spPr>
          <a:xfrm flipH="1">
            <a:off x="-50" y="0"/>
            <a:ext cx="5655000" cy="4213500"/>
          </a:xfrm>
          <a:prstGeom prst="round2DiagRect">
            <a:avLst>
              <a:gd fmla="val 33487" name="adj1"/>
              <a:gd fmla="val 0" name="adj2"/>
            </a:avLst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56" name="Google Shape;56;p13" title="13ea21ffbb98cae6a77e7f911495cba2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157576" y="0"/>
            <a:ext cx="6922846" cy="5143499"/>
          </a:xfrm>
          <a:prstGeom prst="rect">
            <a:avLst/>
          </a:prstGeom>
          <a:noFill/>
          <a:ln>
            <a:noFill/>
          </a:ln>
        </p:spPr>
      </p:pic>
      <p:sp>
        <p:nvSpPr>
          <p:cNvPr id="57" name="Google Shape;57;p13"/>
          <p:cNvSpPr txBox="1"/>
          <p:nvPr>
            <p:ph type="ctrTitle"/>
          </p:nvPr>
        </p:nvSpPr>
        <p:spPr>
          <a:xfrm>
            <a:off x="381575" y="579750"/>
            <a:ext cx="5133900" cy="30540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3600">
                <a:latin typeface="Unbounded"/>
                <a:ea typeface="Unbounded"/>
                <a:cs typeface="Unbounded"/>
                <a:sym typeface="Unbounded"/>
              </a:rPr>
              <a:t>Могу вздохнуть полной грудью, когда за ребрами городской бор</a:t>
            </a:r>
            <a:endParaRPr b="1" sz="3600">
              <a:latin typeface="Unbounded"/>
              <a:ea typeface="Unbounded"/>
              <a:cs typeface="Unbounded"/>
              <a:sym typeface="Unbounded"/>
            </a:endParaRPr>
          </a:p>
        </p:txBody>
      </p:sp>
      <p:sp>
        <p:nvSpPr>
          <p:cNvPr id="58" name="Google Shape;58;p13"/>
          <p:cNvSpPr txBox="1"/>
          <p:nvPr>
            <p:ph idx="1" type="subTitle"/>
          </p:nvPr>
        </p:nvSpPr>
        <p:spPr>
          <a:xfrm>
            <a:off x="260500" y="4350900"/>
            <a:ext cx="56550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1800">
                <a:latin typeface="Unbounded"/>
                <a:ea typeface="Unbounded"/>
                <a:cs typeface="Unbounded"/>
                <a:sym typeface="Unbounded"/>
              </a:rPr>
              <a:t>Согрина Мария, лицей №11, 8бт</a:t>
            </a:r>
            <a:endParaRPr sz="1800">
              <a:latin typeface="Unbounded"/>
              <a:ea typeface="Unbounded"/>
              <a:cs typeface="Unbounded"/>
              <a:sym typeface="Unbounded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22"/>
          <p:cNvSpPr txBox="1"/>
          <p:nvPr>
            <p:ph idx="4294967295" type="ctrTitle"/>
          </p:nvPr>
        </p:nvSpPr>
        <p:spPr>
          <a:xfrm>
            <a:off x="622425" y="803375"/>
            <a:ext cx="5133900" cy="3054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3600">
                <a:latin typeface="Unbounded"/>
                <a:ea typeface="Unbounded"/>
                <a:cs typeface="Unbounded"/>
                <a:sym typeface="Unbounded"/>
              </a:rPr>
              <a:t>Спасибо за внимание!</a:t>
            </a:r>
            <a:endParaRPr b="1" sz="3600">
              <a:latin typeface="Unbounded"/>
              <a:ea typeface="Unbounded"/>
              <a:cs typeface="Unbounded"/>
              <a:sym typeface="Unbounded"/>
            </a:endParaRPr>
          </a:p>
        </p:txBody>
      </p:sp>
      <p:pic>
        <p:nvPicPr>
          <p:cNvPr id="122" name="Google Shape;122;p22" title="qr41895132-Photoroom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2110175"/>
            <a:ext cx="3234000" cy="3234000"/>
          </a:xfrm>
          <a:prstGeom prst="rect">
            <a:avLst/>
          </a:prstGeom>
          <a:noFill/>
          <a:ln>
            <a:noFill/>
          </a:ln>
        </p:spPr>
      </p:pic>
      <p:sp>
        <p:nvSpPr>
          <p:cNvPr id="123" name="Google Shape;123;p22"/>
          <p:cNvSpPr txBox="1"/>
          <p:nvPr>
            <p:ph idx="4294967295" type="ctrTitle"/>
          </p:nvPr>
        </p:nvSpPr>
        <p:spPr>
          <a:xfrm>
            <a:off x="2998800" y="3262725"/>
            <a:ext cx="1573200" cy="171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2000">
                <a:solidFill>
                  <a:schemeClr val="dk2"/>
                </a:solidFill>
                <a:latin typeface="Unbounded"/>
                <a:ea typeface="Unbounded"/>
                <a:cs typeface="Unbounded"/>
                <a:sym typeface="Unbounded"/>
              </a:rPr>
              <a:t>Все тот же qr-код на статью</a:t>
            </a:r>
            <a:endParaRPr b="1" sz="2000">
              <a:solidFill>
                <a:schemeClr val="dk2"/>
              </a:solidFill>
              <a:latin typeface="Unbounded"/>
              <a:ea typeface="Unbounded"/>
              <a:cs typeface="Unbounded"/>
              <a:sym typeface="Unbounded"/>
            </a:endParaRPr>
          </a:p>
        </p:txBody>
      </p:sp>
      <p:pic>
        <p:nvPicPr>
          <p:cNvPr id="124" name="Google Shape;124;p2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756325" y="2571100"/>
            <a:ext cx="3082876" cy="2312157"/>
          </a:xfrm>
          <a:prstGeom prst="rect">
            <a:avLst/>
          </a:prstGeom>
          <a:noFill/>
          <a:ln>
            <a:noFill/>
          </a:ln>
        </p:spPr>
      </p:pic>
      <p:pic>
        <p:nvPicPr>
          <p:cNvPr id="125" name="Google Shape;125;p2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591288" y="272825"/>
            <a:ext cx="2247900" cy="21812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1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>
                <a:latin typeface="Unbounded SemiBold"/>
                <a:ea typeface="Unbounded SemiBold"/>
                <a:cs typeface="Unbounded SemiBold"/>
                <a:sym typeface="Unbounded SemiBold"/>
              </a:rPr>
              <a:t>О чем вообще речь?</a:t>
            </a:r>
            <a:endParaRPr>
              <a:latin typeface="Unbounded SemiBold"/>
              <a:ea typeface="Unbounded SemiBold"/>
              <a:cs typeface="Unbounded SemiBold"/>
              <a:sym typeface="Unbounded SemiBold"/>
            </a:endParaRPr>
          </a:p>
        </p:txBody>
      </p:sp>
      <p:sp>
        <p:nvSpPr>
          <p:cNvPr id="64" name="Google Shape;64;p14"/>
          <p:cNvSpPr txBox="1"/>
          <p:nvPr>
            <p:ph idx="1" type="body"/>
          </p:nvPr>
        </p:nvSpPr>
        <p:spPr>
          <a:xfrm>
            <a:off x="311700" y="1152475"/>
            <a:ext cx="45411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ru" sz="2400">
                <a:latin typeface="Unbounded Light"/>
                <a:ea typeface="Unbounded Light"/>
                <a:cs typeface="Unbounded Light"/>
                <a:sym typeface="Unbounded Light"/>
              </a:rPr>
              <a:t>Мой медиапродукт – </a:t>
            </a:r>
            <a:r>
              <a:rPr b="1" lang="ru" sz="2400">
                <a:latin typeface="Unbounded"/>
                <a:ea typeface="Unbounded"/>
                <a:cs typeface="Unbounded"/>
                <a:sym typeface="Unbounded"/>
              </a:rPr>
              <a:t>статья во ВКонтакте. </a:t>
            </a:r>
            <a:r>
              <a:rPr lang="ru" sz="2400">
                <a:latin typeface="Unbounded Light"/>
                <a:ea typeface="Unbounded Light"/>
                <a:cs typeface="Unbounded Light"/>
                <a:sym typeface="Unbounded Light"/>
              </a:rPr>
              <a:t>Интервью и информационные карточки с выжимкой из всей беседы с героем.</a:t>
            </a:r>
            <a:endParaRPr sz="2400">
              <a:latin typeface="Unbounded Light"/>
              <a:ea typeface="Unbounded Light"/>
              <a:cs typeface="Unbounded Light"/>
              <a:sym typeface="Unbounded Light"/>
            </a:endParaRPr>
          </a:p>
        </p:txBody>
      </p:sp>
      <p:pic>
        <p:nvPicPr>
          <p:cNvPr id="65" name="Google Shape;65;p14" title="qr41895132-Photoroom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362150" y="152400"/>
            <a:ext cx="4991100" cy="4991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15"/>
          <p:cNvSpPr/>
          <p:nvPr/>
        </p:nvSpPr>
        <p:spPr>
          <a:xfrm flipH="1">
            <a:off x="150" y="2432275"/>
            <a:ext cx="5811600" cy="4213500"/>
          </a:xfrm>
          <a:prstGeom prst="round2DiagRect">
            <a:avLst>
              <a:gd fmla="val 33487" name="adj1"/>
              <a:gd fmla="val 0" name="adj2"/>
            </a:avLst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1" name="Google Shape;71;p1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>
                <a:latin typeface="Unbounded SemiBold"/>
                <a:ea typeface="Unbounded SemiBold"/>
                <a:cs typeface="Unbounded SemiBold"/>
                <a:sym typeface="Unbounded SemiBold"/>
              </a:rPr>
              <a:t>Каналы распространения</a:t>
            </a:r>
            <a:endParaRPr>
              <a:latin typeface="Unbounded SemiBold"/>
              <a:ea typeface="Unbounded SemiBold"/>
              <a:cs typeface="Unbounded SemiBold"/>
              <a:sym typeface="Unbounded SemiBold"/>
            </a:endParaRPr>
          </a:p>
        </p:txBody>
      </p:sp>
      <p:sp>
        <p:nvSpPr>
          <p:cNvPr id="72" name="Google Shape;72;p15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ru" sz="2400">
                <a:latin typeface="Unbounded"/>
                <a:ea typeface="Unbounded"/>
                <a:cs typeface="Unbounded"/>
                <a:sym typeface="Unbounded"/>
              </a:rPr>
              <a:t>Интернет, возможно публикация в одном из  номеров газеты «Переменка».</a:t>
            </a:r>
            <a:endParaRPr sz="2400">
              <a:latin typeface="Unbounded"/>
              <a:ea typeface="Unbounded"/>
              <a:cs typeface="Unbounded"/>
              <a:sym typeface="Unbounded"/>
            </a:endParaRPr>
          </a:p>
        </p:txBody>
      </p:sp>
      <p:pic>
        <p:nvPicPr>
          <p:cNvPr id="73" name="Google Shape;73;p15" title="qr41895132-Photoroom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143125" y="2247250"/>
            <a:ext cx="2896251" cy="2896251"/>
          </a:xfrm>
          <a:prstGeom prst="rect">
            <a:avLst/>
          </a:prstGeom>
          <a:noFill/>
          <a:ln>
            <a:noFill/>
          </a:ln>
        </p:spPr>
      </p:pic>
      <p:pic>
        <p:nvPicPr>
          <p:cNvPr id="74" name="Google Shape;74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rot="-401343">
            <a:off x="340600" y="2151963"/>
            <a:ext cx="2301500" cy="3336024"/>
          </a:xfrm>
          <a:prstGeom prst="rect">
            <a:avLst/>
          </a:prstGeom>
          <a:noFill/>
          <a:ln>
            <a:noFill/>
          </a:ln>
        </p:spPr>
      </p:pic>
      <p:sp>
        <p:nvSpPr>
          <p:cNvPr id="75" name="Google Shape;75;p15"/>
          <p:cNvSpPr txBox="1"/>
          <p:nvPr>
            <p:ph idx="1" type="body"/>
          </p:nvPr>
        </p:nvSpPr>
        <p:spPr>
          <a:xfrm>
            <a:off x="2828550" y="2679275"/>
            <a:ext cx="2983200" cy="2301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ru" sz="2000">
                <a:solidFill>
                  <a:schemeClr val="dk1"/>
                </a:solidFill>
                <a:latin typeface="Unbounded"/>
                <a:ea typeface="Unbounded"/>
                <a:cs typeface="Unbounded"/>
                <a:sym typeface="Unbounded"/>
              </a:rPr>
              <a:t>Интервью отлично бы вписалось в выпуск </a:t>
            </a:r>
            <a:r>
              <a:rPr lang="ru" sz="2000">
                <a:solidFill>
                  <a:schemeClr val="dk1"/>
                </a:solidFill>
                <a:latin typeface="Unbounded"/>
                <a:ea typeface="Unbounded"/>
                <a:cs typeface="Unbounded"/>
                <a:sym typeface="Unbounded"/>
              </a:rPr>
              <a:t>«Экологичный лицей» 2021 года </a:t>
            </a:r>
            <a:r>
              <a:rPr lang="ru" sz="2000">
                <a:solidFill>
                  <a:schemeClr val="dk1"/>
                </a:solidFill>
                <a:latin typeface="Unbounded"/>
                <a:ea typeface="Unbounded"/>
                <a:cs typeface="Unbounded"/>
                <a:sym typeface="Unbounded"/>
              </a:rPr>
              <a:t> </a:t>
            </a:r>
            <a:endParaRPr sz="2000">
              <a:solidFill>
                <a:schemeClr val="dk1"/>
              </a:solidFill>
              <a:latin typeface="Unbounded"/>
              <a:ea typeface="Unbounded"/>
              <a:cs typeface="Unbounded"/>
              <a:sym typeface="Unbounded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9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1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>
                <a:latin typeface="Unbounded SemiBold"/>
                <a:ea typeface="Unbounded SemiBold"/>
                <a:cs typeface="Unbounded SemiBold"/>
                <a:sym typeface="Unbounded SemiBold"/>
              </a:rPr>
              <a:t>Актуальность: кому оно надо?</a:t>
            </a:r>
            <a:endParaRPr>
              <a:latin typeface="Unbounded SemiBold"/>
              <a:ea typeface="Unbounded SemiBold"/>
              <a:cs typeface="Unbounded SemiBold"/>
              <a:sym typeface="Unbounded SemiBold"/>
            </a:endParaRPr>
          </a:p>
        </p:txBody>
      </p:sp>
      <p:sp>
        <p:nvSpPr>
          <p:cNvPr id="81" name="Google Shape;81;p16"/>
          <p:cNvSpPr txBox="1"/>
          <p:nvPr>
            <p:ph idx="1" type="body"/>
          </p:nvPr>
        </p:nvSpPr>
        <p:spPr>
          <a:xfrm>
            <a:off x="311700" y="1152475"/>
            <a:ext cx="60057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2400">
                <a:latin typeface="Unbounded Medium"/>
                <a:ea typeface="Unbounded Medium"/>
                <a:cs typeface="Unbounded Medium"/>
                <a:sym typeface="Unbounded Medium"/>
              </a:rPr>
              <a:t>Экология – любимая болевая точка Челябинска. </a:t>
            </a:r>
            <a:endParaRPr sz="2400">
              <a:latin typeface="Unbounded Medium"/>
              <a:ea typeface="Unbounded Medium"/>
              <a:cs typeface="Unbounded Medium"/>
              <a:sym typeface="Unbounded Medium"/>
            </a:endParaRPr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rPr lang="ru" sz="2000">
                <a:latin typeface="Unbounded"/>
                <a:ea typeface="Unbounded"/>
                <a:cs typeface="Unbounded"/>
                <a:sym typeface="Unbounded"/>
              </a:rPr>
              <a:t>Материал еще раз напоминает об этом, рассказывает о сохранении особых природных объектов и доносит до читателя варианты помощи инспекторам и самой природе.</a:t>
            </a:r>
            <a:endParaRPr sz="2000">
              <a:latin typeface="Unbounded"/>
              <a:ea typeface="Unbounded"/>
              <a:cs typeface="Unbounded"/>
              <a:sym typeface="Unbounded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1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>
                <a:latin typeface="Unbounded SemiBold"/>
                <a:ea typeface="Unbounded SemiBold"/>
                <a:cs typeface="Unbounded SemiBold"/>
                <a:sym typeface="Unbounded SemiBold"/>
              </a:rPr>
              <a:t>Проблема: для чего я об этом пишу?</a:t>
            </a:r>
            <a:endParaRPr>
              <a:latin typeface="Unbounded SemiBold"/>
              <a:ea typeface="Unbounded SemiBold"/>
              <a:cs typeface="Unbounded SemiBold"/>
              <a:sym typeface="Unbounded SemiBold"/>
            </a:endParaRPr>
          </a:p>
        </p:txBody>
      </p:sp>
      <p:sp>
        <p:nvSpPr>
          <p:cNvPr id="87" name="Google Shape;87;p17"/>
          <p:cNvSpPr txBox="1"/>
          <p:nvPr>
            <p:ph idx="1" type="body"/>
          </p:nvPr>
        </p:nvSpPr>
        <p:spPr>
          <a:xfrm>
            <a:off x="311700" y="1186900"/>
            <a:ext cx="79683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Font typeface="Unbounded Medium"/>
              <a:buChar char="-"/>
            </a:pPr>
            <a:r>
              <a:rPr lang="ru" sz="2400">
                <a:latin typeface="Unbounded Medium"/>
                <a:ea typeface="Unbounded Medium"/>
                <a:cs typeface="Unbounded Medium"/>
                <a:sym typeface="Unbounded Medium"/>
              </a:rPr>
              <a:t>Чтобы познакомить</a:t>
            </a:r>
            <a:r>
              <a:rPr lang="ru" sz="2400">
                <a:latin typeface="Unbounded Medium"/>
                <a:ea typeface="Unbounded Medium"/>
                <a:cs typeface="Unbounded Medium"/>
                <a:sym typeface="Unbounded Medium"/>
              </a:rPr>
              <a:t> читателей с работой государственных инспекторов. </a:t>
            </a:r>
            <a:endParaRPr sz="2400">
              <a:latin typeface="Unbounded Medium"/>
              <a:ea typeface="Unbounded Medium"/>
              <a:cs typeface="Unbounded Medium"/>
              <a:sym typeface="Unbounded Medium"/>
            </a:endParaRPr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Font typeface="Unbounded Medium"/>
              <a:buChar char="-"/>
            </a:pPr>
            <a:r>
              <a:rPr lang="ru" sz="2400">
                <a:latin typeface="Unbounded Medium"/>
                <a:ea typeface="Unbounded Medium"/>
                <a:cs typeface="Unbounded Medium"/>
                <a:sym typeface="Unbounded Medium"/>
              </a:rPr>
              <a:t>Рассказать об актуальных проблемах особо охраняемых территорий Челябинской области.</a:t>
            </a:r>
            <a:endParaRPr sz="2400">
              <a:latin typeface="Unbounded Medium"/>
              <a:ea typeface="Unbounded Medium"/>
              <a:cs typeface="Unbounded Medium"/>
              <a:sym typeface="Unbounded Medium"/>
            </a:endParaRPr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 sz="2400">
              <a:latin typeface="Unbounded Medium"/>
              <a:ea typeface="Unbounded Medium"/>
              <a:cs typeface="Unbounded Medium"/>
              <a:sym typeface="Unbounded Medium"/>
            </a:endParaRPr>
          </a:p>
        </p:txBody>
      </p:sp>
      <p:sp>
        <p:nvSpPr>
          <p:cNvPr id="88" name="Google Shape;88;p17"/>
          <p:cNvSpPr txBox="1"/>
          <p:nvPr>
            <p:ph idx="1" type="body"/>
          </p:nvPr>
        </p:nvSpPr>
        <p:spPr>
          <a:xfrm>
            <a:off x="6282975" y="4175575"/>
            <a:ext cx="2379900" cy="69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85000"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ru">
                <a:solidFill>
                  <a:schemeClr val="lt2"/>
                </a:solidFill>
                <a:latin typeface="Unbounded"/>
                <a:ea typeface="Unbounded"/>
                <a:cs typeface="Unbounded"/>
                <a:sym typeface="Unbounded"/>
              </a:rPr>
              <a:t>Почти “Лоракс”, но по-челябински</a:t>
            </a:r>
            <a:endParaRPr>
              <a:solidFill>
                <a:schemeClr val="lt2"/>
              </a:solidFill>
              <a:latin typeface="Unbounded"/>
              <a:ea typeface="Unbounded"/>
              <a:cs typeface="Unbounded"/>
              <a:sym typeface="Unbounded"/>
            </a:endParaRPr>
          </a:p>
        </p:txBody>
      </p:sp>
      <p:pic>
        <p:nvPicPr>
          <p:cNvPr id="89" name="Google Shape;89;p17" title="image-Photoroom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672717" y="2571750"/>
            <a:ext cx="3368284" cy="29790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18"/>
          <p:cNvSpPr/>
          <p:nvPr/>
        </p:nvSpPr>
        <p:spPr>
          <a:xfrm>
            <a:off x="311700" y="1155325"/>
            <a:ext cx="7693200" cy="2528700"/>
          </a:xfrm>
          <a:prstGeom prst="round2DiagRect">
            <a:avLst>
              <a:gd fmla="val 16667" name="adj1"/>
              <a:gd fmla="val 0" name="adj2"/>
            </a:avLst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5" name="Google Shape;95;p1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>
                <a:latin typeface="Unbounded SemiBold"/>
                <a:ea typeface="Unbounded SemiBold"/>
                <a:cs typeface="Unbounded SemiBold"/>
                <a:sym typeface="Unbounded SemiBold"/>
              </a:rPr>
              <a:t>Цели и задачи: </a:t>
            </a:r>
            <a:r>
              <a:rPr lang="ru" sz="2577">
                <a:latin typeface="Unbounded SemiBold"/>
                <a:ea typeface="Unbounded SemiBold"/>
                <a:cs typeface="Unbounded SemiBold"/>
                <a:sym typeface="Unbounded SemiBold"/>
              </a:rPr>
              <a:t>чего я хочу от материала?</a:t>
            </a:r>
            <a:endParaRPr sz="2577">
              <a:latin typeface="Unbounded SemiBold"/>
              <a:ea typeface="Unbounded SemiBold"/>
              <a:cs typeface="Unbounded SemiBold"/>
              <a:sym typeface="Unbounded SemiBold"/>
            </a:endParaRPr>
          </a:p>
        </p:txBody>
      </p:sp>
      <p:sp>
        <p:nvSpPr>
          <p:cNvPr id="96" name="Google Shape;96;p18"/>
          <p:cNvSpPr txBox="1"/>
          <p:nvPr>
            <p:ph idx="1" type="body"/>
          </p:nvPr>
        </p:nvSpPr>
        <p:spPr>
          <a:xfrm>
            <a:off x="432100" y="1272875"/>
            <a:ext cx="7830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2400">
                <a:solidFill>
                  <a:schemeClr val="dk1"/>
                </a:solidFill>
                <a:latin typeface="Unbounded Medium"/>
                <a:ea typeface="Unbounded Medium"/>
                <a:cs typeface="Unbounded Medium"/>
                <a:sym typeface="Unbounded Medium"/>
              </a:rPr>
              <a:t>“Вот почему и нужно проводить беседы, лекции, экскурсии, освещать это в печати, и в местной, и в областной, и, мне кажется, на государственном уровне”.</a:t>
            </a:r>
            <a:endParaRPr sz="2400">
              <a:solidFill>
                <a:schemeClr val="dk1"/>
              </a:solidFill>
              <a:latin typeface="Unbounded Medium"/>
              <a:ea typeface="Unbounded Medium"/>
              <a:cs typeface="Unbounded Medium"/>
              <a:sym typeface="Unbounded Medium"/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Unbounded Medium"/>
              <a:ea typeface="Unbounded Medium"/>
              <a:cs typeface="Unbounded Medium"/>
              <a:sym typeface="Unbounded Medium"/>
            </a:endParaRPr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rPr lang="ru" sz="2000">
                <a:latin typeface="Unbounded"/>
                <a:ea typeface="Unbounded"/>
                <a:cs typeface="Unbounded"/>
                <a:sym typeface="Unbounded"/>
              </a:rPr>
              <a:t>– Александр Васильевич Заикин</a:t>
            </a:r>
            <a:endParaRPr sz="2000">
              <a:latin typeface="Unbounded"/>
              <a:ea typeface="Unbounded"/>
              <a:cs typeface="Unbounded"/>
              <a:sym typeface="Unbounded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19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>
                <a:latin typeface="Unbounded SemiBold"/>
                <a:ea typeface="Unbounded SemiBold"/>
                <a:cs typeface="Unbounded SemiBold"/>
                <a:sym typeface="Unbounded SemiBold"/>
              </a:rPr>
              <a:t>Целевая аудитория: для кого пишу?</a:t>
            </a:r>
            <a:endParaRPr>
              <a:latin typeface="Unbounded SemiBold"/>
              <a:ea typeface="Unbounded SemiBold"/>
              <a:cs typeface="Unbounded SemiBold"/>
              <a:sym typeface="Unbounded SemiBold"/>
            </a:endParaRPr>
          </a:p>
        </p:txBody>
      </p:sp>
      <p:sp>
        <p:nvSpPr>
          <p:cNvPr id="102" name="Google Shape;102;p19"/>
          <p:cNvSpPr txBox="1"/>
          <p:nvPr>
            <p:ph idx="1" type="body"/>
          </p:nvPr>
        </p:nvSpPr>
        <p:spPr>
          <a:xfrm>
            <a:off x="311700" y="1152475"/>
            <a:ext cx="6798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lnSpcReduction="2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2400">
                <a:latin typeface="Unbounded Medium"/>
                <a:ea typeface="Unbounded Medium"/>
                <a:cs typeface="Unbounded Medium"/>
                <a:sym typeface="Unbounded Medium"/>
              </a:rPr>
              <a:t>Жители Челябинска, преимущественно молодежь. </a:t>
            </a:r>
            <a:endParaRPr sz="2400">
              <a:latin typeface="Unbounded Medium"/>
              <a:ea typeface="Unbounded Medium"/>
              <a:cs typeface="Unbounded Medium"/>
              <a:sym typeface="Unbounded Medium"/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ru" sz="2400">
                <a:latin typeface="Unbounded"/>
                <a:ea typeface="Unbounded"/>
                <a:cs typeface="Unbounded"/>
                <a:sym typeface="Unbounded"/>
              </a:rPr>
              <a:t>Формат интервью интересен тем, кто заинтересован в сфере экологии и людях, что в ней работают.</a:t>
            </a:r>
            <a:endParaRPr sz="2400">
              <a:latin typeface="Unbounded"/>
              <a:ea typeface="Unbounded"/>
              <a:cs typeface="Unbounded"/>
              <a:sym typeface="Unbounded"/>
            </a:endParaRPr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rPr lang="ru" sz="2400">
                <a:latin typeface="Unbounded"/>
                <a:ea typeface="Unbounded"/>
                <a:cs typeface="Unbounded"/>
                <a:sym typeface="Unbounded"/>
              </a:rPr>
              <a:t>Карточки – краткая выжимка для каждого.</a:t>
            </a:r>
            <a:endParaRPr sz="2400">
              <a:latin typeface="Unbounded"/>
              <a:ea typeface="Unbounded"/>
              <a:cs typeface="Unbounded"/>
              <a:sym typeface="Unbounded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20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>
                <a:latin typeface="Unbounded SemiBold"/>
                <a:ea typeface="Unbounded SemiBold"/>
                <a:cs typeface="Unbounded SemiBold"/>
                <a:sym typeface="Unbounded SemiBold"/>
              </a:rPr>
              <a:t>Методы реализации: что с этим делать?</a:t>
            </a:r>
            <a:endParaRPr>
              <a:latin typeface="Unbounded SemiBold"/>
              <a:ea typeface="Unbounded SemiBold"/>
              <a:cs typeface="Unbounded SemiBold"/>
              <a:sym typeface="Unbounded SemiBold"/>
            </a:endParaRPr>
          </a:p>
        </p:txBody>
      </p:sp>
      <p:pic>
        <p:nvPicPr>
          <p:cNvPr id="108" name="Google Shape;108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236100" y="1181247"/>
            <a:ext cx="5699025" cy="3234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9" name="Google Shape;109;p20" title="qr41895132-Photoroom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181250"/>
            <a:ext cx="3234000" cy="3234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2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>
                <a:latin typeface="Unbounded SemiBold"/>
                <a:ea typeface="Unbounded SemiBold"/>
                <a:cs typeface="Unbounded SemiBold"/>
                <a:sym typeface="Unbounded SemiBold"/>
              </a:rPr>
              <a:t>Ожидаемые результаты:</a:t>
            </a:r>
            <a:endParaRPr>
              <a:latin typeface="Unbounded SemiBold"/>
              <a:ea typeface="Unbounded SemiBold"/>
              <a:cs typeface="Unbounded SemiBold"/>
              <a:sym typeface="Unbounded SemiBold"/>
            </a:endParaRPr>
          </a:p>
        </p:txBody>
      </p:sp>
      <p:sp>
        <p:nvSpPr>
          <p:cNvPr id="115" name="Google Shape;115;p21"/>
          <p:cNvSpPr txBox="1"/>
          <p:nvPr>
            <p:ph idx="1" type="body"/>
          </p:nvPr>
        </p:nvSpPr>
        <p:spPr>
          <a:xfrm>
            <a:off x="311700" y="1152475"/>
            <a:ext cx="49407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lnSpcReduction="10000"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ru" sz="2400">
                <a:latin typeface="Unbounded Medium"/>
                <a:ea typeface="Unbounded Medium"/>
                <a:cs typeface="Unbounded Medium"/>
                <a:sym typeface="Unbounded Medium"/>
              </a:rPr>
              <a:t>Осведомленность читателей о работе государственных инспекторов, правилах на территории особо охраняемых объектах и о правильных кормушках.</a:t>
            </a:r>
            <a:endParaRPr sz="2400">
              <a:latin typeface="Unbounded Medium"/>
              <a:ea typeface="Unbounded Medium"/>
              <a:cs typeface="Unbounded Medium"/>
              <a:sym typeface="Unbounded Medium"/>
            </a:endParaRPr>
          </a:p>
        </p:txBody>
      </p:sp>
      <p:pic>
        <p:nvPicPr>
          <p:cNvPr id="116" name="Google Shape;116;p21" title="nxzFpW5EJWG7dkiMF03_nglaabN_kG8mqgUm2cs_v9fm5uJLMCLbPxVGUbfZtnCwU90USD5RXCMLQT9PqllvJFZp.jpg"/>
          <p:cNvPicPr preferRelativeResize="0"/>
          <p:nvPr/>
        </p:nvPicPr>
        <p:blipFill>
          <a:blip r:embed="rId3">
            <a:alphaModFix amt="40000"/>
          </a:blip>
          <a:stretch>
            <a:fillRect/>
          </a:stretch>
        </p:blipFill>
        <p:spPr>
          <a:xfrm rot="5400000">
            <a:off x="4966967" y="994831"/>
            <a:ext cx="5200224" cy="31538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283618"/>
      </a:dk1>
      <a:lt1>
        <a:srgbClr val="FEFAE0"/>
      </a:lt1>
      <a:dk2>
        <a:srgbClr val="606C38"/>
      </a:dk2>
      <a:lt2>
        <a:srgbClr val="DDA15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