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5"/>
  </p:notesMasterIdLst>
  <p:sldIdLst>
    <p:sldId id="256" r:id="rId6"/>
    <p:sldId id="257" r:id="rId7"/>
    <p:sldId id="295" r:id="rId8"/>
    <p:sldId id="283" r:id="rId9"/>
    <p:sldId id="302" r:id="rId10"/>
    <p:sldId id="303" r:id="rId11"/>
    <p:sldId id="304" r:id="rId12"/>
    <p:sldId id="284" r:id="rId13"/>
    <p:sldId id="305" r:id="rId14"/>
    <p:sldId id="306" r:id="rId15"/>
    <p:sldId id="297" r:id="rId16"/>
    <p:sldId id="307" r:id="rId17"/>
    <p:sldId id="308" r:id="rId18"/>
    <p:sldId id="285" r:id="rId19"/>
    <p:sldId id="298" r:id="rId20"/>
    <p:sldId id="294" r:id="rId21"/>
    <p:sldId id="299" r:id="rId22"/>
    <p:sldId id="300" r:id="rId23"/>
    <p:sldId id="301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ormular" panose="020B0604020202020204" charset="-52"/>
      <p:regular r:id="rId30"/>
      <p:bold r:id="rId31"/>
      <p:italic r:id="rId32"/>
      <p:boldItalic r:id="rId33"/>
    </p:embeddedFont>
    <p:embeddedFont>
      <p:font typeface="Oswald ExtraLight" panose="020B0604020202020204" charset="-52"/>
      <p:regular r:id="rId3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19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6A6"/>
    <a:srgbClr val="FCA62D"/>
    <a:srgbClr val="D43220"/>
    <a:srgbClr val="F3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01" autoAdjust="0"/>
  </p:normalViewPr>
  <p:slideViewPr>
    <p:cSldViewPr>
      <p:cViewPr varScale="1">
        <p:scale>
          <a:sx n="134" d="100"/>
          <a:sy n="134" d="100"/>
        </p:scale>
        <p:origin x="144" y="270"/>
      </p:cViewPr>
      <p:guideLst>
        <p:guide orient="horz" pos="1620"/>
        <p:guide pos="1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AA0ECDB-4FE6-4143-B924-2807F3F440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FE6B46-09A1-4C93-855D-A998CF1898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7FB4C9-18A7-4DE5-BD8A-7738C3B3F793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F736872-AD53-42C0-84BD-6D6988732B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9104461-5A01-40C2-B030-710351841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38565C-B293-4B9E-B4AB-45F0459CD1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E3581-2723-4662-A4AC-89790F529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9363A1-6823-4CAC-8E54-A42DF48F9D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62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34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178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446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416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6662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228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41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96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5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05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98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28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44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99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0FC687AD-7A19-43C3-AEF7-D69F870AD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4AF4191B-44A6-4C6F-864E-4640C33B0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29B62CB4-7CEA-4D30-89AC-48F1DCAE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E2F61-E3A1-4182-A9C0-D4B2E77A74A2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26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0_2016\002_ФАКУЛЬТЕТЫ\_ОБЩИЙ\ПРЕЗЕНТАЦИЯ\029_ИТОГИ_ТАСКАЕВ_СВ\ИСХОД\ПРЕЗЕНТАЦИЯ_ИТОГИ_ГОДА_ТАСКАЕВ_СВ_3.jpg">
            <a:extLst>
              <a:ext uri="{FF2B5EF4-FFF2-40B4-BE49-F238E27FC236}">
                <a16:creationId xmlns:a16="http://schemas.microsoft.com/office/drawing/2014/main" id="{062BDD70-6053-4F30-AF12-D99C539C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8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5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22EF2C-CCA6-473E-B55B-50E82CDA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0360-E28F-4C74-86E4-D64A164C70FA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8B9FF-883A-4561-BFF9-195E8F69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32002-B912-4A18-8CAD-819AE73D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CF9F8-B29E-4DEE-B682-C36A1F5170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9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138C7A-7253-4E00-8B11-C11A2A02580C}"/>
              </a:ext>
            </a:extLst>
          </p:cNvPr>
          <p:cNvSpPr/>
          <p:nvPr/>
        </p:nvSpPr>
        <p:spPr>
          <a:xfrm>
            <a:off x="0" y="0"/>
            <a:ext cx="9144000" cy="5164138"/>
          </a:xfrm>
          <a:prstGeom prst="rect">
            <a:avLst/>
          </a:prstGeom>
          <a:solidFill>
            <a:srgbClr val="F3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 descr="E:\000_2016\002_ФАКУЛЬТЕТЫ\_ОБЩИЙ\ПРЕЗЕНТАЦИЯ\029_ИТОГИ_ТАСКАЕВ_СВ\ИСХОД\ПРЕЗЕНТАЦИЯ_ИТОГИ_ГОДА_ТАСКАЕВ_СВ_4.jpg">
            <a:extLst>
              <a:ext uri="{FF2B5EF4-FFF2-40B4-BE49-F238E27FC236}">
                <a16:creationId xmlns:a16="http://schemas.microsoft.com/office/drawing/2014/main" id="{DEF59376-7BDD-4C5E-9B2D-58A87B41F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9475"/>
            <a:ext cx="9144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762B0B3E-ED13-4C76-9DC0-13E2247F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48CE-D152-4236-A025-06C8E1F6DEB1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E91C2BB-C958-419C-B271-9E9CD514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49B28D9-D00A-4F40-9CA4-0FE89B4A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5ED3A-0890-49A0-ADA0-2975DCC80E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85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D663FCF-5B88-4EEC-970F-4827187D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00CA2-19F1-4D65-BFB8-A0B4357338D1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86686AD-F684-44FF-9C9E-B41AB5BE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83E5076-E0EA-462F-A76C-A921DA6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D70E5-7D90-411C-B530-30A9FAB397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6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C17A901-9A1F-483C-B9ED-50A1922F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AD8C-0B6B-4F4C-9BC0-D3DBAAD94E73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2495A28-B478-4E3B-B926-2E627071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0D4D047-CD32-46FC-8EEF-508B678E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691EE-F6A1-49DB-B764-DCF7C5CE0A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62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FCA0F10-61AD-4452-974A-5F45D523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98A0-B1FF-420F-8294-968B8D18A3E3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138C178-5201-417B-B68A-10246788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AA39107-D673-4B13-B401-0CAC81CF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5DBE-5FF2-4F8A-958C-DD3EDE742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63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126447F-D8F8-424D-A5BD-113CFCF4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A137-66B2-4DCD-9D5C-F87B28ADA16B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6648B70-20CF-43C4-B3D8-4D04197E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BC09DD1-96FD-47BA-BE1E-27597FA9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82E4E-997B-456F-8C07-B20424BF5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25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E945BE5-7C47-4631-809C-96199BE0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59DC-3F98-40F9-874A-44B2AA2059C8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87743A8-BEF7-4AAA-9D0C-BB5EC8E7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585009D-89F3-4D53-B4BA-E6A78F87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11CA3-2468-414D-8463-E0E26A0DEA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76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AAF72A8-4371-4BA9-B9E2-726809BB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8BB2-0EE4-4165-A78A-87D0A307BB54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95833FC-7105-41EC-9049-972856B5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F1F5C1F-5921-42F8-9E9E-D7BC758D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DBD2B-67DB-43B1-B00D-F6602FF8B2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EE1B-5D3A-4FC8-B9B0-260E9116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053D-799B-4B0D-8DE0-E4FBD675261D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5FE41-18E9-434F-8910-B910D8A4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28AB2-5A11-40A0-B8C5-404C64C4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8FD41-972D-48C2-9344-CFC5999E1B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34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CEBE8C1-770A-4824-B1A1-190ADDCD2B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EBC67C3-115E-4100-898D-94957BF63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BA64D-CAF3-45AD-AE90-B7D32D0A7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60A74-0A3D-4A5F-8CAA-1B580022E2F2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C7A11-D800-48BA-B93E-9D5C8DEB6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16B24-D270-4F5C-9F5D-904052046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14CA9EF-87DC-4F7C-89BD-C8530D9941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>
            <a:extLst>
              <a:ext uri="{FF2B5EF4-FFF2-40B4-BE49-F238E27FC236}">
                <a16:creationId xmlns:a16="http://schemas.microsoft.com/office/drawing/2014/main" id="{96E0EC2B-5CC6-446C-B15E-C83B5B869045}"/>
              </a:ext>
            </a:extLst>
          </p:cNvPr>
          <p:cNvSpPr txBox="1">
            <a:spLocks/>
          </p:cNvSpPr>
          <p:nvPr/>
        </p:nvSpPr>
        <p:spPr bwMode="auto">
          <a:xfrm>
            <a:off x="3409109" y="2984649"/>
            <a:ext cx="52562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500" dirty="0">
                <a:solidFill>
                  <a:schemeClr val="bg1"/>
                </a:solidFill>
                <a:latin typeface="Formular" panose="02000000000000000000" pitchFamily="2" charset="-52"/>
              </a:rPr>
              <a:t>Подзаголовок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CE0AFF-53A7-4F24-A514-31F5089C664C}"/>
              </a:ext>
            </a:extLst>
          </p:cNvPr>
          <p:cNvSpPr/>
          <p:nvPr/>
        </p:nvSpPr>
        <p:spPr>
          <a:xfrm>
            <a:off x="-2" y="2047500"/>
            <a:ext cx="3095179" cy="3096000"/>
          </a:xfrm>
          <a:prstGeom prst="rect">
            <a:avLst/>
          </a:prstGeom>
          <a:solidFill>
            <a:srgbClr val="D4322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0AC599-F798-4762-9D7E-FD0D61343849}"/>
              </a:ext>
            </a:extLst>
          </p:cNvPr>
          <p:cNvSpPr/>
          <p:nvPr/>
        </p:nvSpPr>
        <p:spPr>
          <a:xfrm>
            <a:off x="-1241" y="0"/>
            <a:ext cx="3095179" cy="2047500"/>
          </a:xfrm>
          <a:prstGeom prst="rect">
            <a:avLst/>
          </a:prstGeom>
          <a:solidFill>
            <a:srgbClr val="D432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Formular" panose="020000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F275FE-40EB-4C16-BB61-49E51065CAA0}"/>
              </a:ext>
            </a:extLst>
          </p:cNvPr>
          <p:cNvSpPr/>
          <p:nvPr/>
        </p:nvSpPr>
        <p:spPr>
          <a:xfrm>
            <a:off x="3095178" y="0"/>
            <a:ext cx="6048822" cy="5143500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Заголовок 1">
            <a:extLst>
              <a:ext uri="{FF2B5EF4-FFF2-40B4-BE49-F238E27FC236}">
                <a16:creationId xmlns:a16="http://schemas.microsoft.com/office/drawing/2014/main" id="{8AEEAD89-BA0A-4852-9763-8DAAB1478D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3848" y="1552308"/>
            <a:ext cx="5904656" cy="1379481"/>
          </a:xfrm>
        </p:spPr>
        <p:txBody>
          <a:bodyPr/>
          <a:lstStyle/>
          <a:p>
            <a:pPr algn="l"/>
            <a:r>
              <a:rPr lang="ru-RU" altLang="ru-RU" sz="2200" b="1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РЕГИОНАЛЬНЫЙ КОНКУРС ПО ОБЩЕСТВОЗНАНИЮ</a:t>
            </a:r>
          </a:p>
        </p:txBody>
      </p:sp>
      <p:sp>
        <p:nvSpPr>
          <p:cNvPr id="4100" name="Подзаголовок 2">
            <a:extLst>
              <a:ext uri="{FF2B5EF4-FFF2-40B4-BE49-F238E27FC236}">
                <a16:creationId xmlns:a16="http://schemas.microsoft.com/office/drawing/2014/main" id="{9CB6C142-CBDF-4F18-BEFD-E401CEAF3C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459163" y="4227934"/>
            <a:ext cx="5505325" cy="72189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Наталья Владимировна Гришина,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председатель методической комиссии</a:t>
            </a:r>
          </a:p>
        </p:txBody>
      </p:sp>
      <p:pic>
        <p:nvPicPr>
          <p:cNvPr id="4" name="Рисунок 3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CBEAAC7-8BF5-4C17-AF42-88F19EE4B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7" y="483518"/>
            <a:ext cx="1594322" cy="1068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1DAFBF-FC8D-4803-8B7F-BAE705F8E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8" y="2571750"/>
            <a:ext cx="1440160" cy="144016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87B524-6D1B-40BC-BD3C-4BE20B08130B}"/>
              </a:ext>
            </a:extLst>
          </p:cNvPr>
          <p:cNvSpPr/>
          <p:nvPr/>
        </p:nvSpPr>
        <p:spPr>
          <a:xfrm>
            <a:off x="783158" y="1552309"/>
            <a:ext cx="15263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rgbClr val="C00000"/>
                  </a:solidFill>
                </a:ln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5ADA509-96A6-46AE-924A-183D7532FD6E}"/>
              </a:ext>
            </a:extLst>
          </p:cNvPr>
          <p:cNvSpPr/>
          <p:nvPr/>
        </p:nvSpPr>
        <p:spPr>
          <a:xfrm>
            <a:off x="274205" y="4055950"/>
            <a:ext cx="25442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n w="0">
                  <a:solidFill>
                    <a:srgbClr val="C00000"/>
                  </a:solidFill>
                </a:ln>
                <a:solidFill>
                  <a:schemeClr val="bg1"/>
                </a:solidFill>
                <a:latin typeface="Formular" panose="02000000000000000000" pitchFamily="2" charset="-52"/>
              </a:rPr>
              <a:t>Историко-</a:t>
            </a:r>
          </a:p>
          <a:p>
            <a:pPr algn="ctr"/>
            <a:r>
              <a:rPr lang="ru-RU" sz="2000" b="1" dirty="0">
                <a:ln w="0">
                  <a:solidFill>
                    <a:srgbClr val="C00000"/>
                  </a:solidFill>
                </a:ln>
                <a:solidFill>
                  <a:schemeClr val="bg1"/>
                </a:solidFill>
                <a:latin typeface="Formular" panose="02000000000000000000" pitchFamily="2" charset="-52"/>
              </a:rPr>
              <a:t>Филологический </a:t>
            </a:r>
          </a:p>
          <a:p>
            <a:pPr algn="ctr"/>
            <a:r>
              <a:rPr lang="ru-RU" sz="2000" b="1" dirty="0">
                <a:ln w="0">
                  <a:solidFill>
                    <a:srgbClr val="C00000"/>
                  </a:solidFill>
                </a:ln>
                <a:solidFill>
                  <a:schemeClr val="bg1"/>
                </a:solidFill>
                <a:latin typeface="Formular" panose="02000000000000000000" pitchFamily="2" charset="-52"/>
              </a:rPr>
              <a:t>факультет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2E4D21-F86E-41E6-BB1A-85D5F6CEEE6F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Планы на 2022 год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00A40D17-12F3-4C4E-A350-8FCD11B4FD6A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308EA-8D37-43F2-8370-80C8509620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226A6">
              <a:alpha val="99000"/>
            </a:srgbClr>
          </a:solidFill>
        </p:spPr>
        <p:txBody>
          <a:bodyPr/>
          <a:lstStyle/>
          <a:p>
            <a:r>
              <a:rPr lang="ru-RU" b="0" dirty="0">
                <a:solidFill>
                  <a:srgbClr val="F3F0FA"/>
                </a:solidFill>
                <a:latin typeface="Oswald ExtraLight" panose="020B0604020202020204" charset="-52"/>
              </a:rPr>
              <a:t>Структура заданий… Часть I. Тесты.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11A4E2-FDAF-4EB8-B0E9-C7745B4EB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/>
              <a:t>Типы тестовых заданий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соотнесение, установление соответствия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выбор ответа (требует решения)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заполнение пропусков в тексте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знание терминов, обществоведческих понятий</a:t>
            </a:r>
          </a:p>
          <a:p>
            <a:pPr marL="342900" indent="-342900" algn="just">
              <a:buAutoNum type="arabicPeriod"/>
            </a:pPr>
            <a:r>
              <a:rPr lang="ru-RU" b="1" dirty="0"/>
              <a:t>На установление последовательности событий, явлений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5AE0000-19CA-4560-8AAD-2C837F6F9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851920" y="1203598"/>
            <a:ext cx="4944285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F85188-0C94-46BA-9C88-AFC0A2D3F274}"/>
              </a:ext>
            </a:extLst>
          </p:cNvPr>
          <p:cNvSpPr/>
          <p:nvPr/>
        </p:nvSpPr>
        <p:spPr>
          <a:xfrm>
            <a:off x="159885" y="705053"/>
            <a:ext cx="882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  <a:buFont typeface="+mj-lt"/>
              <a:buAutoNum type="arabicPeriod" startAt="7"/>
            </a:pPr>
            <a:endParaRPr lang="ru-RU" dirty="0">
              <a:latin typeface="Formular" panose="020000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650ED6F-9ABE-4B6C-B000-B66E2CA764AE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2E4D21-F86E-41E6-BB1A-85D5F6CEEE6F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Структура заданий… Часть </a:t>
            </a:r>
            <a:r>
              <a:rPr lang="en-US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II. </a:t>
            </a:r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Анализ источников социальной информации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1279F38-7430-4BCB-AA6C-546890362EC5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094F55-449C-4916-A1BA-203691064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792" y="727962"/>
            <a:ext cx="4040188" cy="479822"/>
          </a:xfrm>
          <a:solidFill>
            <a:srgbClr val="D43220"/>
          </a:solidFill>
        </p:spPr>
        <p:txBody>
          <a:bodyPr/>
          <a:lstStyle/>
          <a:p>
            <a:pPr algn="ctr"/>
            <a:r>
              <a:rPr lang="ru-RU" sz="2000" b="0" dirty="0">
                <a:solidFill>
                  <a:srgbClr val="F3F0FA"/>
                </a:solidFill>
                <a:latin typeface="Oswald ExtraLight" panose="020B0604020202020204" charset="-52"/>
              </a:rPr>
              <a:t>Анализ текста документа</a:t>
            </a: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274287C1-8417-433A-B3FF-7CA17FC0A2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79089" y="1219428"/>
            <a:ext cx="2909097" cy="3423156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0E846F1E-2B61-4BCB-AAFC-33CF2939F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3847" y="738356"/>
            <a:ext cx="4041775" cy="479822"/>
          </a:xfrm>
          <a:solidFill>
            <a:srgbClr val="FCA62D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F3F0FA"/>
                </a:solidFill>
                <a:latin typeface="Oswald ExtraLight" panose="020B0604020202020204" charset="-52"/>
              </a:rPr>
              <a:t>Анализ таблиц, диаграмм…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D63F5BC1-F64F-4957-9223-6ED46246F74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645025" y="1584126"/>
            <a:ext cx="4041775" cy="27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F85188-0C94-46BA-9C88-AFC0A2D3F274}"/>
              </a:ext>
            </a:extLst>
          </p:cNvPr>
          <p:cNvSpPr/>
          <p:nvPr/>
        </p:nvSpPr>
        <p:spPr>
          <a:xfrm>
            <a:off x="159885" y="705053"/>
            <a:ext cx="882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  <a:buFont typeface="+mj-lt"/>
              <a:buAutoNum type="arabicPeriod" startAt="7"/>
            </a:pPr>
            <a:endParaRPr lang="ru-RU" dirty="0">
              <a:latin typeface="Formular" panose="020000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650ED6F-9ABE-4B6C-B000-B66E2CA764AE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2E4D21-F86E-41E6-BB1A-85D5F6CEEE6F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Структура заданий… Часть </a:t>
            </a:r>
            <a:r>
              <a:rPr lang="en-US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III. </a:t>
            </a:r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Творческие задания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1279F38-7430-4BCB-AA6C-546890362EC5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094F55-449C-4916-A1BA-203691064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792" y="727962"/>
            <a:ext cx="4040188" cy="479822"/>
          </a:xfrm>
          <a:solidFill>
            <a:srgbClr val="D43220"/>
          </a:solidFill>
        </p:spPr>
        <p:txBody>
          <a:bodyPr/>
          <a:lstStyle/>
          <a:p>
            <a:pPr algn="ctr"/>
            <a:r>
              <a:rPr lang="ru-RU" sz="2000" b="0" dirty="0">
                <a:solidFill>
                  <a:srgbClr val="F3F0FA"/>
                </a:solidFill>
                <a:latin typeface="Oswald ExtraLight" panose="020B0604020202020204" charset="-52"/>
              </a:rPr>
              <a:t>Эссе (визуальный источник)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E846F1E-2B61-4BCB-AAFC-33CF2939F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3847" y="738356"/>
            <a:ext cx="4041775" cy="479822"/>
          </a:xfrm>
          <a:solidFill>
            <a:srgbClr val="FCA62D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F3F0FA"/>
                </a:solidFill>
                <a:latin typeface="Oswald ExtraLight" panose="020B0604020202020204" charset="-52"/>
              </a:rPr>
              <a:t>Эссе (высказывания, цитаты)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4DB5D52-161B-4E97-8D35-E65D16DCF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03074" y="1351577"/>
            <a:ext cx="2875867" cy="3092641"/>
          </a:xfrm>
          <a:prstGeom prst="rect">
            <a:avLst/>
          </a:prstGeom>
        </p:spPr>
      </p:pic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5502EE8B-D8F8-40C4-88EF-A3C43FD718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365062" y="1294935"/>
            <a:ext cx="2951356" cy="32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A9E56C7-790D-418F-A621-265CD705CCD5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F8A822-2A8C-4F1C-9EF8-FF1851274647}"/>
              </a:ext>
            </a:extLst>
          </p:cNvPr>
          <p:cNvSpPr/>
          <p:nvPr/>
        </p:nvSpPr>
        <p:spPr>
          <a:xfrm>
            <a:off x="0" y="104314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latin typeface="Oswald ExtraLight" panose="00000300000000000000" pitchFamily="2" charset="-52"/>
              </a:rPr>
              <a:t>Список литературы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D5EA219E-A018-4793-BF1D-3B76A5CA5195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E8DD5E-78F2-48D7-B20C-EBDC745DAD35}"/>
              </a:ext>
            </a:extLst>
          </p:cNvPr>
          <p:cNvSpPr/>
          <p:nvPr/>
        </p:nvSpPr>
        <p:spPr>
          <a:xfrm>
            <a:off x="179512" y="699542"/>
            <a:ext cx="89251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. Обществознание: </a:t>
            </a:r>
            <a:r>
              <a:rPr lang="ru-RU" dirty="0" err="1"/>
              <a:t>профил</a:t>
            </a:r>
            <a:r>
              <a:rPr lang="ru-RU" dirty="0"/>
              <a:t>. уровень: учеб. Для 10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общеобразоват</a:t>
            </a:r>
            <a:r>
              <a:rPr lang="ru-RU" dirty="0"/>
              <a:t>. Учреждений / Л.Н. Боголюбов, А.Ю. </a:t>
            </a:r>
            <a:r>
              <a:rPr lang="ru-RU" dirty="0" err="1"/>
              <a:t>Лазебникова</a:t>
            </a:r>
            <a:r>
              <a:rPr lang="ru-RU" dirty="0"/>
              <a:t>, Н.М. Смирнова и др. под ред. Л.Н. Боголюбова и др. – М.: Просвещение, любой год издания</a:t>
            </a:r>
            <a:endParaRPr lang="en-US" dirty="0"/>
          </a:p>
          <a:p>
            <a:r>
              <a:rPr lang="ru-RU" dirty="0"/>
              <a:t>2. Обществознание: </a:t>
            </a:r>
            <a:r>
              <a:rPr lang="ru-RU" dirty="0" err="1"/>
              <a:t>профил</a:t>
            </a:r>
            <a:r>
              <a:rPr lang="ru-RU" dirty="0"/>
              <a:t>. уровень: учеб. Для 1</a:t>
            </a:r>
            <a:r>
              <a:rPr lang="en-US" dirty="0"/>
              <a:t>1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общеобразоват</a:t>
            </a:r>
            <a:r>
              <a:rPr lang="ru-RU" dirty="0"/>
              <a:t>. Учреждений / Л.Н. Боголюбов, А.Ю. </a:t>
            </a:r>
            <a:r>
              <a:rPr lang="ru-RU" dirty="0" err="1"/>
              <a:t>Лазебникова</a:t>
            </a:r>
            <a:r>
              <a:rPr lang="ru-RU" dirty="0"/>
              <a:t>, Н.М. Смирнова и др. под ред. Л.Н. Боголюбова и др. – М.: Просвещение, любой год издания</a:t>
            </a:r>
          </a:p>
          <a:p>
            <a:r>
              <a:rPr lang="ru-RU" dirty="0"/>
              <a:t>3. Бойко М. Азы экономики / Под ред. А. </a:t>
            </a:r>
            <a:r>
              <a:rPr lang="ru-RU" dirty="0" err="1"/>
              <a:t>Бремзена</a:t>
            </a:r>
            <a:r>
              <a:rPr lang="ru-RU" dirty="0"/>
              <a:t>. М., 2015.</a:t>
            </a:r>
          </a:p>
          <a:p>
            <a:r>
              <a:rPr lang="ru-RU" dirty="0"/>
              <a:t>4. Никитин А.Ф. Большой школьный словарь: Обществознание, экономика, право. М.: АСТ-ПРЕСС ШКОЛА, 2006.</a:t>
            </a:r>
          </a:p>
          <a:p>
            <a:r>
              <a:rPr lang="ru-RU" dirty="0"/>
              <a:t>5. Соловьев А.И. Политология: Политическая теория, политические технологии: Учебник для студентов вузов /А. И. Соловьев. М.: Аспект Пресс, 2014. 559 с.</a:t>
            </a:r>
          </a:p>
          <a:p>
            <a:r>
              <a:rPr lang="ru-RU" dirty="0"/>
              <a:t>6. Ха Джун </a:t>
            </a:r>
            <a:r>
              <a:rPr lang="ru-RU" dirty="0" err="1"/>
              <a:t>Чанг</a:t>
            </a:r>
            <a:r>
              <a:rPr lang="ru-RU" dirty="0"/>
              <a:t> Как устроена экономика? М.: ООО «Манн, Иванов и Фербер», 2018.</a:t>
            </a:r>
          </a:p>
          <a:p>
            <a:r>
              <a:rPr lang="ru-RU" dirty="0"/>
              <a:t>7. </a:t>
            </a:r>
            <a:r>
              <a:rPr lang="ru-RU" dirty="0" err="1"/>
              <a:t>Хейвуд</a:t>
            </a:r>
            <a:r>
              <a:rPr lang="ru-RU" dirty="0"/>
              <a:t> Э. Политология. Учебник для студентов вузов / Пер. с англ. под ред. Г.Г. </a:t>
            </a:r>
            <a:r>
              <a:rPr lang="ru-RU" dirty="0" err="1"/>
              <a:t>Водолазова</a:t>
            </a:r>
            <a:r>
              <a:rPr lang="ru-RU" dirty="0"/>
              <a:t>, В.Ю. Вельского. М.: ЮНИТИ-ДАНА, 2005. 544 с. 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7704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927FD6-3898-4AE6-A2CF-48BD26DD0E97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ABCC6-65F8-47E5-8FEA-4DD5E08C8488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 err="1">
                <a:solidFill>
                  <a:schemeClr val="bg1"/>
                </a:solidFill>
                <a:latin typeface="Oswald ExtraLight" panose="00000300000000000000" pitchFamily="2" charset="-52"/>
              </a:rPr>
              <a:t>Междисциплинарность</a:t>
            </a:r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. Задания на стыке нескольких областей знания и приемы их выполнения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60115BBE-DBF9-4AF6-A952-BCCA9384E197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0ADEDB5-8388-4FB8-AB3D-962869CCEE8D}"/>
              </a:ext>
            </a:extLst>
          </p:cNvPr>
          <p:cNvSpPr/>
          <p:nvPr/>
        </p:nvSpPr>
        <p:spPr>
          <a:xfrm>
            <a:off x="159886" y="2598886"/>
            <a:ext cx="1512168" cy="914400"/>
          </a:xfrm>
          <a:prstGeom prst="rect">
            <a:avLst/>
          </a:prstGeom>
          <a:solidFill>
            <a:srgbClr val="622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Политология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DAEDE43-1A7F-4B1B-8AE1-09A19FC96679}"/>
              </a:ext>
            </a:extLst>
          </p:cNvPr>
          <p:cNvSpPr/>
          <p:nvPr/>
        </p:nvSpPr>
        <p:spPr>
          <a:xfrm>
            <a:off x="2922203" y="2623210"/>
            <a:ext cx="1562472" cy="914400"/>
          </a:xfrm>
          <a:prstGeom prst="rect">
            <a:avLst/>
          </a:prstGeom>
          <a:solidFill>
            <a:srgbClr val="FCA6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Экономика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6D0B842-F2FA-46DB-A8B8-7C833B023699}"/>
              </a:ext>
            </a:extLst>
          </p:cNvPr>
          <p:cNvSpPr/>
          <p:nvPr/>
        </p:nvSpPr>
        <p:spPr>
          <a:xfrm>
            <a:off x="4484675" y="3651720"/>
            <a:ext cx="1656184" cy="914400"/>
          </a:xfrm>
          <a:prstGeom prst="rect">
            <a:avLst/>
          </a:prstGeom>
          <a:solidFill>
            <a:srgbClr val="622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Право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B051E0A-3824-4B16-9B75-8A7112C33775}"/>
              </a:ext>
            </a:extLst>
          </p:cNvPr>
          <p:cNvSpPr/>
          <p:nvPr/>
        </p:nvSpPr>
        <p:spPr>
          <a:xfrm>
            <a:off x="6075861" y="2584833"/>
            <a:ext cx="1564278" cy="914400"/>
          </a:xfrm>
          <a:prstGeom prst="rect">
            <a:avLst/>
          </a:prstGeom>
          <a:solidFill>
            <a:srgbClr val="D43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Социология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2C83B9A-F6EE-476E-86EB-A0CC2CD4B13F}"/>
              </a:ext>
            </a:extLst>
          </p:cNvPr>
          <p:cNvSpPr/>
          <p:nvPr/>
        </p:nvSpPr>
        <p:spPr>
          <a:xfrm>
            <a:off x="7488833" y="3592306"/>
            <a:ext cx="1554559" cy="914400"/>
          </a:xfrm>
          <a:prstGeom prst="rect">
            <a:avLst/>
          </a:prstGeom>
          <a:solidFill>
            <a:srgbClr val="FCA6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Философия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00FE8EC-35ED-43B1-9730-2746DAED125B}"/>
              </a:ext>
            </a:extLst>
          </p:cNvPr>
          <p:cNvSpPr/>
          <p:nvPr/>
        </p:nvSpPr>
        <p:spPr>
          <a:xfrm>
            <a:off x="1164904" y="3653249"/>
            <a:ext cx="1696651" cy="914400"/>
          </a:xfrm>
          <a:prstGeom prst="rect">
            <a:avLst/>
          </a:prstGeom>
          <a:solidFill>
            <a:srgbClr val="D43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Культурология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E61E40D-82D7-460E-B7C8-2865A3E48B22}"/>
              </a:ext>
            </a:extLst>
          </p:cNvPr>
          <p:cNvSpPr/>
          <p:nvPr/>
        </p:nvSpPr>
        <p:spPr>
          <a:xfrm>
            <a:off x="3459163" y="1851670"/>
            <a:ext cx="2099245" cy="62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Обществознание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8F0B1ED-CB39-4813-8F9D-A94BA2735587}"/>
              </a:ext>
            </a:extLst>
          </p:cNvPr>
          <p:cNvSpPr/>
          <p:nvPr/>
        </p:nvSpPr>
        <p:spPr>
          <a:xfrm>
            <a:off x="513425" y="775553"/>
            <a:ext cx="1368152" cy="914400"/>
          </a:xfrm>
          <a:prstGeom prst="rect">
            <a:avLst/>
          </a:prstGeom>
          <a:solidFill>
            <a:srgbClr val="6226A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История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8EC4388-752F-41D0-B9C7-CB7BF9FC8B57}"/>
              </a:ext>
            </a:extLst>
          </p:cNvPr>
          <p:cNvSpPr/>
          <p:nvPr/>
        </p:nvSpPr>
        <p:spPr>
          <a:xfrm>
            <a:off x="2483768" y="779528"/>
            <a:ext cx="1562472" cy="914400"/>
          </a:xfrm>
          <a:prstGeom prst="rect">
            <a:avLst/>
          </a:prstGeom>
          <a:solidFill>
            <a:srgbClr val="D4322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География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DD6A6D8-DF6A-4734-9B1C-71046C2DCCEC}"/>
              </a:ext>
            </a:extLst>
          </p:cNvPr>
          <p:cNvSpPr/>
          <p:nvPr/>
        </p:nvSpPr>
        <p:spPr>
          <a:xfrm>
            <a:off x="4571999" y="791677"/>
            <a:ext cx="1562472" cy="898276"/>
          </a:xfrm>
          <a:prstGeom prst="rect">
            <a:avLst/>
          </a:prstGeom>
          <a:solidFill>
            <a:srgbClr val="FCA62D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Логика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BADCF96-B694-47D3-9414-3AB01B4A3378}"/>
              </a:ext>
            </a:extLst>
          </p:cNvPr>
          <p:cNvSpPr/>
          <p:nvPr/>
        </p:nvSpPr>
        <p:spPr>
          <a:xfrm>
            <a:off x="6725738" y="787508"/>
            <a:ext cx="1590679" cy="906420"/>
          </a:xfrm>
          <a:prstGeom prst="rect">
            <a:avLst/>
          </a:prstGeom>
          <a:solidFill>
            <a:srgbClr val="6226A6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Журналистика</a:t>
            </a:r>
          </a:p>
        </p:txBody>
      </p:sp>
    </p:spTree>
    <p:extLst>
      <p:ext uri="{BB962C8B-B14F-4D97-AF65-F5344CB8AC3E}">
        <p14:creationId xmlns:p14="http://schemas.microsoft.com/office/powerpoint/2010/main" val="28889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6B15DF7-D49A-436C-A907-D3A21015FDFC}"/>
              </a:ext>
            </a:extLst>
          </p:cNvPr>
          <p:cNvSpPr/>
          <p:nvPr/>
        </p:nvSpPr>
        <p:spPr>
          <a:xfrm>
            <a:off x="363091" y="1656426"/>
            <a:ext cx="3830574" cy="864096"/>
          </a:xfrm>
          <a:prstGeom prst="roundRect">
            <a:avLst/>
          </a:prstGeom>
          <a:solidFill>
            <a:srgbClr val="D43220"/>
          </a:solidFill>
          <a:ln>
            <a:solidFill>
              <a:srgbClr val="D43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Formular" panose="020B0604020202020204" charset="-52"/>
            </a:endParaRPr>
          </a:p>
          <a:p>
            <a:pPr algn="ctr"/>
            <a:r>
              <a:rPr lang="ru-RU" sz="1400" b="1" dirty="0">
                <a:latin typeface="Formular" panose="020B0604020202020204" charset="-52"/>
              </a:rPr>
              <a:t>результат</a:t>
            </a:r>
            <a:r>
              <a:rPr lang="ru-RU" sz="1400" dirty="0">
                <a:latin typeface="Formular" panose="020B0604020202020204" charset="-52"/>
              </a:rPr>
              <a:t>: охват ответами всех заданий, возможность получения баллов</a:t>
            </a:r>
          </a:p>
        </p:txBody>
      </p:sp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650ED6F-9ABE-4B6C-B000-B66E2CA764AE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2E4D21-F86E-41E6-BB1A-85D5F6CEEE6F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Основные советы при решении заданий олимпиады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1279F38-7430-4BCB-AA6C-546890362EC5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F4F8131-373D-4749-B95C-5325BD7EB5DB}"/>
              </a:ext>
            </a:extLst>
          </p:cNvPr>
          <p:cNvSpPr/>
          <p:nvPr/>
        </p:nvSpPr>
        <p:spPr>
          <a:xfrm>
            <a:off x="147067" y="669094"/>
            <a:ext cx="4352925" cy="1080120"/>
          </a:xfrm>
          <a:prstGeom prst="roundRect">
            <a:avLst/>
          </a:prstGeom>
          <a:ln>
            <a:solidFill>
              <a:srgbClr val="D432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ormular" panose="020B0604020202020204" charset="-52"/>
              </a:rPr>
              <a:t>Распределите время на решение заданий каждой части поровну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26E4EAD-9D5D-4FC9-A666-A0F72E02F360}"/>
              </a:ext>
            </a:extLst>
          </p:cNvPr>
          <p:cNvSpPr/>
          <p:nvPr/>
        </p:nvSpPr>
        <p:spPr>
          <a:xfrm>
            <a:off x="4860034" y="1656426"/>
            <a:ext cx="3830574" cy="864096"/>
          </a:xfrm>
          <a:prstGeom prst="roundRect">
            <a:avLst/>
          </a:prstGeom>
          <a:solidFill>
            <a:srgbClr val="D43220"/>
          </a:solidFill>
          <a:ln>
            <a:solidFill>
              <a:srgbClr val="D43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Formular" panose="020B0604020202020204" charset="-52"/>
            </a:endParaRPr>
          </a:p>
          <a:p>
            <a:pPr algn="ctr"/>
            <a:r>
              <a:rPr lang="ru-RU" sz="1400" b="1" dirty="0">
                <a:latin typeface="Formular" panose="020B0604020202020204" charset="-52"/>
              </a:rPr>
              <a:t>результат: </a:t>
            </a:r>
            <a:r>
              <a:rPr lang="ru-RU" sz="1400" dirty="0">
                <a:latin typeface="Formular" panose="020B0604020202020204" charset="-52"/>
              </a:rPr>
              <a:t>в визуальных источниках, картах, таблицах, диаграммах уже содержится часть ответа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E8CDC8E-88B5-4D16-8579-5E4F5F75025C}"/>
              </a:ext>
            </a:extLst>
          </p:cNvPr>
          <p:cNvSpPr/>
          <p:nvPr/>
        </p:nvSpPr>
        <p:spPr>
          <a:xfrm>
            <a:off x="4644010" y="669094"/>
            <a:ext cx="4352925" cy="1080120"/>
          </a:xfrm>
          <a:prstGeom prst="roundRect">
            <a:avLst/>
          </a:prstGeom>
          <a:ln>
            <a:solidFill>
              <a:srgbClr val="D432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ormular" panose="020B0604020202020204" charset="-52"/>
              </a:rPr>
              <a:t>Тренируйте навыки работы с источниками, по-разному презентующими информацию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D8BBDA9F-6C5D-4942-BB8B-27CDD39C8A93}"/>
              </a:ext>
            </a:extLst>
          </p:cNvPr>
          <p:cNvSpPr/>
          <p:nvPr/>
        </p:nvSpPr>
        <p:spPr>
          <a:xfrm>
            <a:off x="363091" y="3639122"/>
            <a:ext cx="3830574" cy="864096"/>
          </a:xfrm>
          <a:prstGeom prst="roundRect">
            <a:avLst/>
          </a:prstGeom>
          <a:solidFill>
            <a:srgbClr val="D43220"/>
          </a:solidFill>
          <a:ln>
            <a:solidFill>
              <a:srgbClr val="D43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Formular" panose="020B0604020202020204" charset="-52"/>
            </a:endParaRPr>
          </a:p>
          <a:p>
            <a:pPr algn="ctr"/>
            <a:r>
              <a:rPr lang="ru-RU" sz="1400" b="1" dirty="0">
                <a:latin typeface="Formular" panose="020B0604020202020204" charset="-52"/>
              </a:rPr>
              <a:t>результат: </a:t>
            </a:r>
            <a:r>
              <a:rPr lang="ru-RU" sz="1400" dirty="0">
                <a:latin typeface="Formular" panose="020B0604020202020204" charset="-52"/>
              </a:rPr>
              <a:t>за каждое задание можно получить какое-то количество баллов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37C5559-249D-4A45-8F38-B38F088DC3C0}"/>
              </a:ext>
            </a:extLst>
          </p:cNvPr>
          <p:cNvSpPr/>
          <p:nvPr/>
        </p:nvSpPr>
        <p:spPr>
          <a:xfrm>
            <a:off x="147067" y="2651790"/>
            <a:ext cx="4352925" cy="1080120"/>
          </a:xfrm>
          <a:prstGeom prst="roundRect">
            <a:avLst/>
          </a:prstGeom>
          <a:ln>
            <a:solidFill>
              <a:srgbClr val="D432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ormular" panose="020B0604020202020204" charset="-52"/>
              </a:rPr>
              <a:t>Не отказывайтесь от решения каких-либо заданий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1D1C409-9B9F-40A6-8246-946CEA5AC151}"/>
              </a:ext>
            </a:extLst>
          </p:cNvPr>
          <p:cNvSpPr/>
          <p:nvPr/>
        </p:nvSpPr>
        <p:spPr>
          <a:xfrm>
            <a:off x="4860034" y="3639122"/>
            <a:ext cx="3830574" cy="864096"/>
          </a:xfrm>
          <a:prstGeom prst="roundRect">
            <a:avLst/>
          </a:prstGeom>
          <a:solidFill>
            <a:srgbClr val="D43220"/>
          </a:solidFill>
          <a:ln>
            <a:solidFill>
              <a:srgbClr val="D43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Formular" panose="020B0604020202020204" charset="-52"/>
            </a:endParaRPr>
          </a:p>
          <a:p>
            <a:pPr algn="ctr"/>
            <a:r>
              <a:rPr lang="ru-RU" sz="1400" b="1" dirty="0">
                <a:latin typeface="Formular" panose="020B0604020202020204" charset="-52"/>
              </a:rPr>
              <a:t>результат: </a:t>
            </a:r>
            <a:r>
              <a:rPr lang="ru-RU" sz="1400" dirty="0">
                <a:latin typeface="Formular" panose="020B0604020202020204" charset="-52"/>
              </a:rPr>
              <a:t>повышение эрудированности, развитие навыков аргументации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300C8DE-F8E1-4C0A-9AD0-AB9AF2B9B24A}"/>
              </a:ext>
            </a:extLst>
          </p:cNvPr>
          <p:cNvSpPr/>
          <p:nvPr/>
        </p:nvSpPr>
        <p:spPr>
          <a:xfrm>
            <a:off x="4644010" y="2651790"/>
            <a:ext cx="4352925" cy="1080120"/>
          </a:xfrm>
          <a:prstGeom prst="roundRect">
            <a:avLst/>
          </a:prstGeom>
          <a:ln>
            <a:solidFill>
              <a:srgbClr val="D432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ormular" panose="020B0604020202020204" charset="-52"/>
              </a:rPr>
              <a:t>Следите за новостной повесткой</a:t>
            </a:r>
          </a:p>
        </p:txBody>
      </p:sp>
    </p:spTree>
    <p:extLst>
      <p:ext uri="{BB962C8B-B14F-4D97-AF65-F5344CB8AC3E}">
        <p14:creationId xmlns:p14="http://schemas.microsoft.com/office/powerpoint/2010/main" val="30557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>
            <a:extLst>
              <a:ext uri="{FF2B5EF4-FFF2-40B4-BE49-F238E27FC236}">
                <a16:creationId xmlns:a16="http://schemas.microsoft.com/office/drawing/2014/main" id="{96E0EC2B-5CC6-446C-B15E-C83B5B869045}"/>
              </a:ext>
            </a:extLst>
          </p:cNvPr>
          <p:cNvSpPr txBox="1">
            <a:spLocks/>
          </p:cNvSpPr>
          <p:nvPr/>
        </p:nvSpPr>
        <p:spPr bwMode="auto">
          <a:xfrm>
            <a:off x="3409109" y="2984649"/>
            <a:ext cx="52562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500" dirty="0">
                <a:solidFill>
                  <a:schemeClr val="bg1"/>
                </a:solidFill>
                <a:latin typeface="Formular" panose="02000000000000000000" pitchFamily="2" charset="-52"/>
              </a:rPr>
              <a:t>Подзаголовок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CE0AFF-53A7-4F24-A514-31F5089C664C}"/>
              </a:ext>
            </a:extLst>
          </p:cNvPr>
          <p:cNvSpPr/>
          <p:nvPr/>
        </p:nvSpPr>
        <p:spPr>
          <a:xfrm>
            <a:off x="-2" y="2047500"/>
            <a:ext cx="3095179" cy="3096000"/>
          </a:xfrm>
          <a:prstGeom prst="rect">
            <a:avLst/>
          </a:prstGeom>
          <a:solidFill>
            <a:srgbClr val="D4322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0AC599-F798-4762-9D7E-FD0D61343849}"/>
              </a:ext>
            </a:extLst>
          </p:cNvPr>
          <p:cNvSpPr/>
          <p:nvPr/>
        </p:nvSpPr>
        <p:spPr>
          <a:xfrm>
            <a:off x="-1241" y="0"/>
            <a:ext cx="3095179" cy="2047500"/>
          </a:xfrm>
          <a:prstGeom prst="rect">
            <a:avLst/>
          </a:prstGeom>
          <a:solidFill>
            <a:srgbClr val="D432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Formular" panose="020000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F275FE-40EB-4C16-BB61-49E51065CAA0}"/>
              </a:ext>
            </a:extLst>
          </p:cNvPr>
          <p:cNvSpPr/>
          <p:nvPr/>
        </p:nvSpPr>
        <p:spPr>
          <a:xfrm>
            <a:off x="3095178" y="0"/>
            <a:ext cx="6048822" cy="5143500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Заголовок 1">
            <a:extLst>
              <a:ext uri="{FF2B5EF4-FFF2-40B4-BE49-F238E27FC236}">
                <a16:creationId xmlns:a16="http://schemas.microsoft.com/office/drawing/2014/main" id="{8AEEAD89-BA0A-4852-9763-8DAAB1478D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3848" y="1552308"/>
            <a:ext cx="5904656" cy="1379481"/>
          </a:xfrm>
        </p:spPr>
        <p:txBody>
          <a:bodyPr/>
          <a:lstStyle/>
          <a:p>
            <a:pPr algn="l"/>
            <a:r>
              <a:rPr lang="ru-RU" altLang="ru-RU" sz="2200" b="1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100" name="Подзаголовок 2">
            <a:extLst>
              <a:ext uri="{FF2B5EF4-FFF2-40B4-BE49-F238E27FC236}">
                <a16:creationId xmlns:a16="http://schemas.microsoft.com/office/drawing/2014/main" id="{9CB6C142-CBDF-4F18-BEFD-E401CEAF3C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459163" y="4371975"/>
            <a:ext cx="4352925" cy="577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>
              <a:solidFill>
                <a:schemeClr val="bg1"/>
              </a:solidFill>
              <a:latin typeface="Formular" panose="020000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CBEAAC7-8BF5-4C17-AF42-88F19EE4B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7" y="483518"/>
            <a:ext cx="1594322" cy="1068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1DAFBF-FC8D-4803-8B7F-BAE705F8E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8" y="2571750"/>
            <a:ext cx="1440160" cy="144016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87B524-6D1B-40BC-BD3C-4BE20B08130B}"/>
              </a:ext>
            </a:extLst>
          </p:cNvPr>
          <p:cNvSpPr/>
          <p:nvPr/>
        </p:nvSpPr>
        <p:spPr>
          <a:xfrm>
            <a:off x="783158" y="1552309"/>
            <a:ext cx="15263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rgbClr val="C00000"/>
                  </a:solidFill>
                </a:ln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5ADA509-96A6-46AE-924A-183D7532FD6E}"/>
              </a:ext>
            </a:extLst>
          </p:cNvPr>
          <p:cNvSpPr/>
          <p:nvPr/>
        </p:nvSpPr>
        <p:spPr>
          <a:xfrm>
            <a:off x="274205" y="4055950"/>
            <a:ext cx="25442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n w="0">
                  <a:solidFill>
                    <a:srgbClr val="C00000"/>
                  </a:solidFill>
                </a:ln>
                <a:solidFill>
                  <a:schemeClr val="bg1"/>
                </a:solidFill>
                <a:latin typeface="Formular" panose="02000000000000000000" pitchFamily="2" charset="-52"/>
              </a:rPr>
              <a:t>Историко-</a:t>
            </a:r>
          </a:p>
          <a:p>
            <a:pPr algn="ctr"/>
            <a:r>
              <a:rPr lang="ru-RU" sz="2000" b="1" dirty="0">
                <a:ln w="0">
                  <a:solidFill>
                    <a:srgbClr val="C00000"/>
                  </a:solidFill>
                </a:ln>
                <a:solidFill>
                  <a:schemeClr val="bg1"/>
                </a:solidFill>
                <a:latin typeface="Formular" panose="02000000000000000000" pitchFamily="2" charset="-52"/>
              </a:rPr>
              <a:t>Филологический </a:t>
            </a:r>
          </a:p>
          <a:p>
            <a:pPr algn="ctr"/>
            <a:r>
              <a:rPr lang="ru-RU" sz="2000" b="1" dirty="0">
                <a:ln w="0">
                  <a:solidFill>
                    <a:srgbClr val="C00000"/>
                  </a:solidFill>
                </a:ln>
                <a:solidFill>
                  <a:schemeClr val="bg1"/>
                </a:solidFill>
                <a:latin typeface="Formular" panose="02000000000000000000" pitchFamily="2" charset="-52"/>
              </a:rPr>
              <a:t>факультет</a:t>
            </a:r>
          </a:p>
        </p:txBody>
      </p:sp>
    </p:spTree>
    <p:extLst>
      <p:ext uri="{BB962C8B-B14F-4D97-AF65-F5344CB8AC3E}">
        <p14:creationId xmlns:p14="http://schemas.microsoft.com/office/powerpoint/2010/main" val="2705460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927FD6-3898-4AE6-A2CF-48BD26DD0E97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ABCC6-65F8-47E5-8FEA-4DD5E08C8488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Разное. О переводе с </a:t>
            </a:r>
            <a:r>
              <a:rPr lang="ru-RU" sz="2100" dirty="0" err="1">
                <a:solidFill>
                  <a:schemeClr val="bg1"/>
                </a:solidFill>
                <a:latin typeface="Oswald ExtraLight" panose="00000300000000000000" pitchFamily="2" charset="-52"/>
              </a:rPr>
              <a:t>внебюджета</a:t>
            </a:r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 на бюджет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6E6E56-5BF1-4F25-A7F8-2F5274EAEE43}"/>
              </a:ext>
            </a:extLst>
          </p:cNvPr>
          <p:cNvSpPr/>
          <p:nvPr/>
        </p:nvSpPr>
        <p:spPr>
          <a:xfrm>
            <a:off x="159885" y="791870"/>
            <a:ext cx="88242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sz="2400" dirty="0">
                <a:latin typeface="Formular" panose="02000000000000000000" pitchFamily="2" charset="-52"/>
              </a:rPr>
              <a:t>1. Шведова Валерия Валерьевна (ФПО-302)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sz="2400" dirty="0">
                <a:latin typeface="Formular" panose="02000000000000000000" pitchFamily="2" charset="-52"/>
              </a:rPr>
              <a:t>Средний балл: 4,6; 4,4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endParaRPr lang="ru-RU" sz="2400" dirty="0">
              <a:latin typeface="Formular" panose="02000000000000000000" pitchFamily="2" charset="-52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sz="2400" dirty="0">
                <a:latin typeface="Formular" panose="02000000000000000000" pitchFamily="2" charset="-52"/>
              </a:rPr>
              <a:t>2. Лоренц Ренна Рудольфовна (ИПоз-201)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sz="2400" dirty="0">
                <a:latin typeface="Formular" panose="02000000000000000000" pitchFamily="2" charset="-52"/>
              </a:rPr>
              <a:t>Средний балл: 4,8; 4,7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60115BBE-DBF9-4AF6-A952-BCCA9384E197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О цифровизации образовательной деятельности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927FD6-3898-4AE6-A2CF-48BD26DD0E97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ABCC6-65F8-47E5-8FEA-4DD5E08C8488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Разное: О предоставлении скидки на обучение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6E6E56-5BF1-4F25-A7F8-2F5274EAEE43}"/>
              </a:ext>
            </a:extLst>
          </p:cNvPr>
          <p:cNvSpPr/>
          <p:nvPr/>
        </p:nvSpPr>
        <p:spPr>
          <a:xfrm>
            <a:off x="159885" y="791870"/>
            <a:ext cx="8824229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b="1" dirty="0">
                <a:latin typeface="Formular" panose="02000000000000000000" pitchFamily="2" charset="-52"/>
              </a:rPr>
              <a:t>История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>
                <a:latin typeface="Formular" panose="02000000000000000000" pitchFamily="2" charset="-52"/>
              </a:rPr>
              <a:t>Гладких Иван Алексеевич (ИИ-101)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endParaRPr lang="ru-RU" dirty="0">
              <a:latin typeface="Formular" panose="02000000000000000000" pitchFamily="2" charset="-52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b="1" dirty="0">
                <a:latin typeface="Formular" panose="02000000000000000000" pitchFamily="2" charset="-52"/>
              </a:rPr>
              <a:t>Международные отношения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>
                <a:latin typeface="Formular" panose="02000000000000000000" pitchFamily="2" charset="-52"/>
              </a:rPr>
              <a:t>Гайсина </a:t>
            </a:r>
            <a:r>
              <a:rPr lang="ru-RU" dirty="0" err="1">
                <a:latin typeface="Formular" panose="02000000000000000000" pitchFamily="2" charset="-52"/>
              </a:rPr>
              <a:t>Алия</a:t>
            </a:r>
            <a:r>
              <a:rPr lang="ru-RU" dirty="0">
                <a:latin typeface="Formular" panose="02000000000000000000" pitchFamily="2" charset="-52"/>
              </a:rPr>
              <a:t> </a:t>
            </a:r>
            <a:r>
              <a:rPr lang="ru-RU" dirty="0" err="1">
                <a:latin typeface="Formular" panose="02000000000000000000" pitchFamily="2" charset="-52"/>
              </a:rPr>
              <a:t>Наилевна</a:t>
            </a:r>
            <a:r>
              <a:rPr lang="ru-RU" dirty="0">
                <a:latin typeface="Formular" panose="02000000000000000000" pitchFamily="2" charset="-52"/>
              </a:rPr>
              <a:t> (ИМО-101)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 err="1">
                <a:latin typeface="Formular" panose="02000000000000000000" pitchFamily="2" charset="-52"/>
              </a:rPr>
              <a:t>Мухаметшина</a:t>
            </a:r>
            <a:r>
              <a:rPr lang="ru-RU" dirty="0">
                <a:latin typeface="Formular" panose="02000000000000000000" pitchFamily="2" charset="-52"/>
              </a:rPr>
              <a:t> Юлия Евгеньевна (ИМО-101)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>
                <a:latin typeface="Formular" panose="02000000000000000000" pitchFamily="2" charset="-52"/>
              </a:rPr>
              <a:t>Шевелев Федор Николаевич (ИМО-101)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>
                <a:latin typeface="Formular" panose="02000000000000000000" pitchFamily="2" charset="-52"/>
              </a:rPr>
              <a:t>Попова Анастасия Андреевна (ИМО-301)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60115BBE-DBF9-4AF6-A952-BCCA9384E197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О цифровизации образовательной деятельности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927FD6-3898-4AE6-A2CF-48BD26DD0E97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ABCC6-65F8-47E5-8FEA-4DD5E08C8488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Разное: О предоставлении скидки на обучение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6E6E56-5BF1-4F25-A7F8-2F5274EAEE43}"/>
              </a:ext>
            </a:extLst>
          </p:cNvPr>
          <p:cNvSpPr/>
          <p:nvPr/>
        </p:nvSpPr>
        <p:spPr>
          <a:xfrm>
            <a:off x="159885" y="791870"/>
            <a:ext cx="882422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b="1" dirty="0">
                <a:latin typeface="Formular" panose="02000000000000000000" pitchFamily="2" charset="-52"/>
              </a:rPr>
              <a:t>Педагогическое образование (Иностранные языки)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 err="1">
                <a:latin typeface="Formular" panose="02000000000000000000" pitchFamily="2" charset="-52"/>
              </a:rPr>
              <a:t>Атнагулова</a:t>
            </a:r>
            <a:r>
              <a:rPr lang="ru-RU" dirty="0">
                <a:latin typeface="Formular" panose="02000000000000000000" pitchFamily="2" charset="-52"/>
              </a:rPr>
              <a:t> Екатерина Рустамовна (ФПО-102)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>
                <a:latin typeface="Formular" panose="02000000000000000000" pitchFamily="2" charset="-52"/>
              </a:rPr>
              <a:t>Ермоленко Ирина Сергеевна (ФПО-102)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endParaRPr lang="ru-RU" sz="800" dirty="0">
              <a:latin typeface="Formular" panose="02000000000000000000" pitchFamily="2" charset="-52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b="1" dirty="0">
                <a:latin typeface="Formular" panose="02000000000000000000" pitchFamily="2" charset="-52"/>
              </a:rPr>
              <a:t>Педагогическое образование (Русский язык и литература)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 err="1">
                <a:latin typeface="Formular" panose="02000000000000000000" pitchFamily="2" charset="-52"/>
              </a:rPr>
              <a:t>Музафарова</a:t>
            </a:r>
            <a:r>
              <a:rPr lang="ru-RU" dirty="0">
                <a:latin typeface="Formular" panose="02000000000000000000" pitchFamily="2" charset="-52"/>
              </a:rPr>
              <a:t> </a:t>
            </a:r>
            <a:r>
              <a:rPr lang="ru-RU" dirty="0" err="1">
                <a:latin typeface="Formular" panose="02000000000000000000" pitchFamily="2" charset="-52"/>
              </a:rPr>
              <a:t>Ильвера</a:t>
            </a:r>
            <a:r>
              <a:rPr lang="ru-RU" dirty="0">
                <a:latin typeface="Formular" panose="02000000000000000000" pitchFamily="2" charset="-52"/>
              </a:rPr>
              <a:t> </a:t>
            </a:r>
            <a:r>
              <a:rPr lang="ru-RU" dirty="0" err="1">
                <a:latin typeface="Formular" panose="02000000000000000000" pitchFamily="2" charset="-52"/>
              </a:rPr>
              <a:t>Амировна</a:t>
            </a:r>
            <a:r>
              <a:rPr lang="ru-RU" dirty="0">
                <a:latin typeface="Formular" panose="02000000000000000000" pitchFamily="2" charset="-52"/>
              </a:rPr>
              <a:t> (ФПО-401)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endParaRPr lang="ru-RU" sz="800" dirty="0">
              <a:latin typeface="Formular" panose="02000000000000000000" pitchFamily="2" charset="-52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b="1" dirty="0">
                <a:latin typeface="Formular" panose="02000000000000000000" pitchFamily="2" charset="-52"/>
              </a:rPr>
              <a:t>Филология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 err="1">
                <a:latin typeface="Formular" panose="02000000000000000000" pitchFamily="2" charset="-52"/>
              </a:rPr>
              <a:t>Голяницкая</a:t>
            </a:r>
            <a:r>
              <a:rPr lang="ru-RU" dirty="0">
                <a:latin typeface="Formular" panose="02000000000000000000" pitchFamily="2" charset="-52"/>
              </a:rPr>
              <a:t> Наталья Александровна (ФР-103)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 err="1">
                <a:latin typeface="Formular" panose="02000000000000000000" pitchFamily="2" charset="-52"/>
              </a:rPr>
              <a:t>Кутилов</a:t>
            </a:r>
            <a:r>
              <a:rPr lang="ru-RU" dirty="0">
                <a:latin typeface="Formular" panose="02000000000000000000" pitchFamily="2" charset="-52"/>
              </a:rPr>
              <a:t> Никита Денисович (ФР-101)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>
                <a:latin typeface="Formular" panose="02000000000000000000" pitchFamily="2" charset="-52"/>
              </a:rPr>
              <a:t>Щербак Георгий Николаевич (ФР-103)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6226A6"/>
              </a:buClr>
            </a:pPr>
            <a:r>
              <a:rPr lang="ru-RU" dirty="0">
                <a:latin typeface="Formular" panose="02000000000000000000" pitchFamily="2" charset="-52"/>
              </a:rPr>
              <a:t>Степанова Валерия Павловна</a:t>
            </a:r>
            <a:r>
              <a:rPr lang="en-US" dirty="0">
                <a:latin typeface="Formular" panose="02000000000000000000" pitchFamily="2" charset="-52"/>
              </a:rPr>
              <a:t> (</a:t>
            </a:r>
            <a:r>
              <a:rPr lang="ru-RU" dirty="0">
                <a:latin typeface="Formular" panose="02000000000000000000" pitchFamily="2" charset="-52"/>
              </a:rPr>
              <a:t>ФР</a:t>
            </a:r>
            <a:r>
              <a:rPr lang="en-US" dirty="0">
                <a:latin typeface="Formular" panose="02000000000000000000" pitchFamily="2" charset="-52"/>
              </a:rPr>
              <a:t>-403)</a:t>
            </a:r>
            <a:endParaRPr lang="ru-RU" dirty="0">
              <a:latin typeface="Formular" panose="02000000000000000000" pitchFamily="2" charset="-52"/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60115BBE-DBF9-4AF6-A952-BCCA9384E197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О цифровизации образовательной деятельности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2FE6CF1-6C18-43CB-97AD-EE63ECCEE8DF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F85188-0C94-46BA-9C88-AFC0A2D3F274}"/>
              </a:ext>
            </a:extLst>
          </p:cNvPr>
          <p:cNvSpPr/>
          <p:nvPr/>
        </p:nvSpPr>
        <p:spPr>
          <a:xfrm>
            <a:off x="251520" y="69954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6226A6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latin typeface="Formular" panose="02000000000000000000" pitchFamily="2" charset="-52"/>
              </a:rPr>
              <a:t>Структура заданий регионального конкурса по обществознанию.</a:t>
            </a:r>
          </a:p>
          <a:p>
            <a:pPr marL="342900" indent="-342900">
              <a:buClr>
                <a:srgbClr val="6226A6"/>
              </a:buClr>
              <a:buFont typeface="Wingdings" panose="05000000000000000000" pitchFamily="2" charset="2"/>
              <a:buChar char="§"/>
            </a:pPr>
            <a:endParaRPr lang="ru-RU" sz="2800" dirty="0">
              <a:latin typeface="Formular" panose="02000000000000000000" pitchFamily="2" charset="-52"/>
            </a:endParaRPr>
          </a:p>
          <a:p>
            <a:pPr marL="342900" indent="-342900">
              <a:buClr>
                <a:srgbClr val="6226A6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latin typeface="Formular" panose="02000000000000000000" pitchFamily="2" charset="-52"/>
              </a:rPr>
              <a:t>Основная литература для подготовки.</a:t>
            </a:r>
          </a:p>
          <a:p>
            <a:pPr marL="342900" indent="-342900">
              <a:buClr>
                <a:srgbClr val="6226A6"/>
              </a:buClr>
              <a:buFont typeface="Wingdings" panose="05000000000000000000" pitchFamily="2" charset="2"/>
              <a:buChar char="§"/>
            </a:pPr>
            <a:endParaRPr lang="ru-RU" sz="2800" dirty="0">
              <a:latin typeface="Formular" panose="02000000000000000000" pitchFamily="2" charset="-52"/>
            </a:endParaRPr>
          </a:p>
          <a:p>
            <a:pPr marL="342900" indent="-342900">
              <a:buClr>
                <a:srgbClr val="6226A6"/>
              </a:buClr>
              <a:buFont typeface="Wingdings" panose="05000000000000000000" pitchFamily="2" charset="2"/>
              <a:buChar char="§"/>
            </a:pPr>
            <a:r>
              <a:rPr lang="ru-RU" sz="2800" dirty="0" err="1">
                <a:latin typeface="Formular" panose="02000000000000000000" pitchFamily="2" charset="-52"/>
              </a:rPr>
              <a:t>Междисциплинарность</a:t>
            </a:r>
            <a:r>
              <a:rPr lang="ru-RU" sz="2800" dirty="0">
                <a:latin typeface="Formular" panose="02000000000000000000" pitchFamily="2" charset="-52"/>
              </a:rPr>
              <a:t>. Задания на стыке нескольких областей знания и приемы их выполнения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A9E56C7-790D-418F-A621-265CD705CCD5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F8A822-2A8C-4F1C-9EF8-FF1851274647}"/>
              </a:ext>
            </a:extLst>
          </p:cNvPr>
          <p:cNvSpPr/>
          <p:nvPr/>
        </p:nvSpPr>
        <p:spPr>
          <a:xfrm>
            <a:off x="0" y="104314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chemeClr val="bg1"/>
                </a:solidFill>
                <a:latin typeface="Oswald ExtraLight" panose="00000300000000000000" pitchFamily="2" charset="-52"/>
              </a:rPr>
              <a:t>План занятия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F85188-0C94-46BA-9C88-AFC0A2D3F274}"/>
              </a:ext>
            </a:extLst>
          </p:cNvPr>
          <p:cNvSpPr/>
          <p:nvPr/>
        </p:nvSpPr>
        <p:spPr>
          <a:xfrm>
            <a:off x="251520" y="699542"/>
            <a:ext cx="864096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6226A6"/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latin typeface="Formular" panose="02000000000000000000" pitchFamily="2" charset="-52"/>
              </a:rPr>
              <a:t>Максимальное количество баллов – 100 </a:t>
            </a:r>
          </a:p>
          <a:p>
            <a:pPr marL="342900" indent="-342900">
              <a:spcBef>
                <a:spcPts val="600"/>
              </a:spcBef>
              <a:buClr>
                <a:srgbClr val="6226A6"/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latin typeface="Formular" panose="02000000000000000000" pitchFamily="2" charset="-52"/>
              </a:rPr>
              <a:t>Общее время выполнения – 180 минут.</a:t>
            </a:r>
          </a:p>
          <a:p>
            <a:pPr marL="342900" indent="-342900">
              <a:spcBef>
                <a:spcPts val="600"/>
              </a:spcBef>
              <a:buClr>
                <a:srgbClr val="6226A6"/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latin typeface="Formular" panose="02000000000000000000" pitchFamily="2" charset="-52"/>
              </a:rPr>
              <a:t>Работа состоит из трех частей:</a:t>
            </a:r>
          </a:p>
          <a:p>
            <a:pPr marL="342900" indent="-342900" algn="ctr">
              <a:spcBef>
                <a:spcPts val="600"/>
              </a:spcBef>
              <a:buClr>
                <a:srgbClr val="6226A6"/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latin typeface="Formular" panose="02000000000000000000" pitchFamily="2" charset="-52"/>
              </a:rPr>
              <a:t>Тесты, задачи</a:t>
            </a:r>
          </a:p>
          <a:p>
            <a:pPr marL="342900" indent="-342900" algn="ctr">
              <a:spcBef>
                <a:spcPts val="600"/>
              </a:spcBef>
              <a:buClr>
                <a:srgbClr val="6226A6"/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latin typeface="Formular" panose="02000000000000000000" pitchFamily="2" charset="-52"/>
              </a:rPr>
              <a:t>Анализ источников социальной информации</a:t>
            </a:r>
          </a:p>
          <a:p>
            <a:pPr marL="342900" indent="-342900" algn="ctr">
              <a:spcBef>
                <a:spcPts val="600"/>
              </a:spcBef>
              <a:buClr>
                <a:srgbClr val="6226A6"/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latin typeface="Formular" panose="02000000000000000000" pitchFamily="2" charset="-52"/>
              </a:rPr>
              <a:t>Творческие задания</a:t>
            </a:r>
          </a:p>
          <a:p>
            <a:pPr marL="342900" indent="-342900" algn="ctr">
              <a:spcBef>
                <a:spcPts val="600"/>
              </a:spcBef>
              <a:buClr>
                <a:srgbClr val="6226A6"/>
              </a:buClr>
              <a:buFont typeface="Wingdings" panose="05000000000000000000" pitchFamily="2" charset="2"/>
              <a:buChar char="§"/>
            </a:pPr>
            <a:endParaRPr lang="ru-RU" sz="2100" dirty="0">
              <a:latin typeface="Formular" panose="020000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A9E56C7-790D-418F-A621-265CD705CCD5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F8A822-2A8C-4F1C-9EF8-FF1851274647}"/>
              </a:ext>
            </a:extLst>
          </p:cNvPr>
          <p:cNvSpPr/>
          <p:nvPr/>
        </p:nvSpPr>
        <p:spPr>
          <a:xfrm>
            <a:off x="0" y="104314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latin typeface="Oswald ExtraLight" panose="00000300000000000000" pitchFamily="2" charset="-52"/>
              </a:rPr>
              <a:t>Структура заданий…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D5EA219E-A018-4793-BF1D-3B76A5CA5195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8421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F85188-0C94-46BA-9C88-AFC0A2D3F274}"/>
              </a:ext>
            </a:extLst>
          </p:cNvPr>
          <p:cNvSpPr/>
          <p:nvPr/>
        </p:nvSpPr>
        <p:spPr>
          <a:xfrm>
            <a:off x="467544" y="843558"/>
            <a:ext cx="828092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6226A6"/>
              </a:buClr>
              <a:buFont typeface="+mj-lt"/>
              <a:buAutoNum type="arabicPeriod"/>
            </a:pPr>
            <a:r>
              <a:rPr lang="ru-RU" sz="2800" dirty="0">
                <a:latin typeface="Formular" panose="02000000000000000000" pitchFamily="2" charset="-52"/>
              </a:rPr>
              <a:t>Правовая задача</a:t>
            </a:r>
          </a:p>
          <a:p>
            <a:pPr marL="342900" indent="-342900">
              <a:spcBef>
                <a:spcPts val="600"/>
              </a:spcBef>
              <a:buClr>
                <a:srgbClr val="6226A6"/>
              </a:buClr>
              <a:buFont typeface="+mj-lt"/>
              <a:buAutoNum type="arabicPeriod"/>
            </a:pPr>
            <a:r>
              <a:rPr lang="ru-RU" sz="2800" dirty="0">
                <a:latin typeface="Formular" panose="02000000000000000000" pitchFamily="2" charset="-52"/>
              </a:rPr>
              <a:t>Экономическая задача</a:t>
            </a:r>
          </a:p>
          <a:p>
            <a:pPr marL="342900" indent="-342900">
              <a:spcBef>
                <a:spcPts val="600"/>
              </a:spcBef>
              <a:buClr>
                <a:srgbClr val="6226A6"/>
              </a:buClr>
              <a:buFont typeface="+mj-lt"/>
              <a:buAutoNum type="arabicPeriod"/>
            </a:pPr>
            <a:r>
              <a:rPr lang="ru-RU" sz="2800" dirty="0">
                <a:latin typeface="Formular" panose="02000000000000000000" pitchFamily="2" charset="-52"/>
              </a:rPr>
              <a:t>Этический кейс</a:t>
            </a:r>
          </a:p>
          <a:p>
            <a:pPr marL="342900" indent="-342900">
              <a:spcBef>
                <a:spcPts val="600"/>
              </a:spcBef>
              <a:buClr>
                <a:srgbClr val="6226A6"/>
              </a:buClr>
              <a:buFont typeface="+mj-lt"/>
              <a:buAutoNum type="arabicPeriod"/>
            </a:pPr>
            <a:r>
              <a:rPr lang="ru-RU" sz="2800" dirty="0">
                <a:latin typeface="Formular" panose="02000000000000000000" pitchFamily="2" charset="-52"/>
              </a:rPr>
              <a:t>Логическая задача</a:t>
            </a:r>
          </a:p>
          <a:p>
            <a:pPr marL="342900" indent="-342900">
              <a:spcBef>
                <a:spcPts val="600"/>
              </a:spcBef>
              <a:buClr>
                <a:srgbClr val="6226A6"/>
              </a:buClr>
              <a:buFont typeface="+mj-lt"/>
              <a:buAutoNum type="arabicPeriod"/>
            </a:pPr>
            <a:r>
              <a:rPr lang="ru-RU" sz="2800" dirty="0">
                <a:latin typeface="Formular" panose="02000000000000000000" pitchFamily="2" charset="-52"/>
              </a:rPr>
              <a:t>Задача на применение обществоведческих знаний (кейс)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en-US" sz="2800" b="1" dirty="0">
                <a:latin typeface="Formular" panose="02000000000000000000" pitchFamily="2" charset="-52"/>
              </a:rPr>
              <a:t>N.B. </a:t>
            </a:r>
            <a:r>
              <a:rPr lang="ru-RU" sz="2800" dirty="0">
                <a:latin typeface="Formular" panose="02000000000000000000" pitchFamily="2" charset="-52"/>
              </a:rPr>
              <a:t>В вариант попадает 3-4 вида заданий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30E06C-5750-4783-85C9-DED269A0B4F1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F2A9DA1-6D43-4E98-B412-75EC4E1E709D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Структура заданий… Часть </a:t>
            </a:r>
            <a:r>
              <a:rPr lang="en-US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I</a:t>
            </a:r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. Задачи.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DB7F5-95AF-4F95-A940-82A16294DD83}"/>
              </a:ext>
            </a:extLst>
          </p:cNvPr>
          <p:cNvSpPr/>
          <p:nvPr/>
        </p:nvSpPr>
        <p:spPr>
          <a:xfrm>
            <a:off x="-1" y="627534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6226A6"/>
              </a:solidFill>
              <a:latin typeface="Formular" panose="02000000000000000000" pitchFamily="2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62A51392-A4B0-4516-B42B-8B720552D17E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F85188-0C94-46BA-9C88-AFC0A2D3F274}"/>
              </a:ext>
            </a:extLst>
          </p:cNvPr>
          <p:cNvSpPr/>
          <p:nvPr/>
        </p:nvSpPr>
        <p:spPr>
          <a:xfrm>
            <a:off x="467544" y="843558"/>
            <a:ext cx="82809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2000" dirty="0">
                <a:latin typeface="Formular" panose="02000000000000000000" pitchFamily="2" charset="-52"/>
              </a:rPr>
              <a:t>Решите логическую задачу.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2000" dirty="0">
                <a:latin typeface="Formular" panose="02000000000000000000" pitchFamily="2" charset="-52"/>
              </a:rPr>
              <a:t>На школьной дискотеке Валентин, Николай, Владимир и Алексей, все из разных классов, танцевали с девочками, но каждый танцевал не со своей одноклассницей. Лена танцевала с Валентином, Аня – с одноклассником Наташи, Николай – с одноклассницей Владимира, а Владимир – с Олей.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2000" dirty="0">
                <a:latin typeface="Formular" panose="02000000000000000000" pitchFamily="2" charset="-52"/>
              </a:rPr>
              <a:t>1. С кем танцевали Таня и Наташа?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endParaRPr lang="ru-RU" sz="2000" dirty="0">
              <a:latin typeface="Formular" panose="02000000000000000000" pitchFamily="2" charset="-52"/>
            </a:endParaRP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2000" dirty="0">
                <a:latin typeface="Formular" panose="02000000000000000000" pitchFamily="2" charset="-52"/>
              </a:rPr>
              <a:t>2. Кто с кем учится в одном классе?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endParaRPr lang="ru-RU" sz="2000" dirty="0">
              <a:latin typeface="Formular" panose="020000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30E06C-5750-4783-85C9-DED269A0B4F1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F2A9DA1-6D43-4E98-B412-75EC4E1E709D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Структура заданий… Часть </a:t>
            </a:r>
            <a:r>
              <a:rPr lang="en-US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I</a:t>
            </a:r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. Задачи.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DB7F5-95AF-4F95-A940-82A16294DD83}"/>
              </a:ext>
            </a:extLst>
          </p:cNvPr>
          <p:cNvSpPr/>
          <p:nvPr/>
        </p:nvSpPr>
        <p:spPr>
          <a:xfrm>
            <a:off x="-1" y="627534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6226A6"/>
              </a:solidFill>
              <a:latin typeface="Formular" panose="02000000000000000000" pitchFamily="2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62A51392-A4B0-4516-B42B-8B720552D17E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F85188-0C94-46BA-9C88-AFC0A2D3F274}"/>
              </a:ext>
            </a:extLst>
          </p:cNvPr>
          <p:cNvSpPr/>
          <p:nvPr/>
        </p:nvSpPr>
        <p:spPr>
          <a:xfrm>
            <a:off x="467544" y="843558"/>
            <a:ext cx="828092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2000" dirty="0">
                <a:latin typeface="Formular" panose="02000000000000000000" pitchFamily="2" charset="-52"/>
              </a:rPr>
              <a:t>Решите экономическую задачу: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2000" dirty="0">
                <a:latin typeface="Formular" panose="02000000000000000000" pitchFamily="2" charset="-52"/>
              </a:rPr>
              <a:t>Руководство обувной фабрики приняло решение провести оптимизацию, в результате чего 20% работников фабрики были уволены. Остальным работникам заработную плату увеличили на 20%. В результате выпуск продукции фабрики (в натуральном выражении) вырос на 40%.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2000" dirty="0">
                <a:latin typeface="Formular" panose="02000000000000000000" pitchFamily="2" charset="-52"/>
              </a:rPr>
              <a:t>1.	Как и на сколько процентов изменилась производительность труда на обувной фабрике?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2000" dirty="0">
                <a:latin typeface="Formular" panose="02000000000000000000" pitchFamily="2" charset="-52"/>
              </a:rPr>
              <a:t>2.	Как и на сколько процентов изменились затраты фабрики на оплату труда, при условии, что заработная плата всех работников, одинакова?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30E06C-5750-4783-85C9-DED269A0B4F1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F2A9DA1-6D43-4E98-B412-75EC4E1E709D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Структура заданий… Часть </a:t>
            </a:r>
            <a:r>
              <a:rPr lang="en-US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I</a:t>
            </a:r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. Задачи.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DB7F5-95AF-4F95-A940-82A16294DD83}"/>
              </a:ext>
            </a:extLst>
          </p:cNvPr>
          <p:cNvSpPr/>
          <p:nvPr/>
        </p:nvSpPr>
        <p:spPr>
          <a:xfrm>
            <a:off x="-1" y="627534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6226A6"/>
              </a:solidFill>
              <a:latin typeface="Formular" panose="02000000000000000000" pitchFamily="2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62A51392-A4B0-4516-B42B-8B720552D17E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F85188-0C94-46BA-9C88-AFC0A2D3F274}"/>
              </a:ext>
            </a:extLst>
          </p:cNvPr>
          <p:cNvSpPr/>
          <p:nvPr/>
        </p:nvSpPr>
        <p:spPr>
          <a:xfrm>
            <a:off x="-1" y="698834"/>
            <a:ext cx="906534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1400" dirty="0">
                <a:latin typeface="Formular" panose="02000000000000000000" pitchFamily="2" charset="-52"/>
              </a:rPr>
              <a:t>Решите этический кейс. 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1400" dirty="0">
                <a:latin typeface="Formular" panose="02000000000000000000" pitchFamily="2" charset="-52"/>
              </a:rPr>
              <a:t>Очень милую женщину, находящуюся при смерти, может спасти лишь одно лекарство. Это лекарство получили совсем недавно, и оно стоит две тысячи долларов, хотя его производство обходится в двести долларов. Муж женщины, господин Хайнц, может собрать только тысячу долларов, однако это лишь половина стоимости. Он просит аптекаря, синтезировавшего лекарство, снизить стоимость и продать его за полцены, но аптекарь не соглашается ― он изобрёл это лекарство и ничто не мешает ему устанавливать цену по своему усмотрению.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1400" dirty="0">
                <a:latin typeface="Formular" panose="02000000000000000000" pitchFamily="2" charset="-52"/>
              </a:rPr>
              <a:t>1. Как следует поступить господину Хайнцу в этой ситуации? Может ли он выкрасть лекарство или иным преступным способом заполучить его.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1400" dirty="0">
                <a:latin typeface="Formular" panose="02000000000000000000" pitchFamily="2" charset="-52"/>
              </a:rPr>
              <a:t>2. Сформулируйте критерии/определение для “морального поступка”. 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1400" dirty="0">
                <a:latin typeface="Formular" panose="02000000000000000000" pitchFamily="2" charset="-52"/>
              </a:rPr>
              <a:t>3. Приведите три аргумента в поддержку выбранного вами решения.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1400" dirty="0">
                <a:latin typeface="Formular" panose="02000000000000000000" pitchFamily="2" charset="-52"/>
              </a:rPr>
              <a:t>4. Какое нравственное учение согласилось бы с вашим определением? 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1400" dirty="0">
                <a:latin typeface="Formular" panose="02000000000000000000" pitchFamily="2" charset="-52"/>
              </a:rPr>
              <a:t>5. Назовите еще как минимум два примера нравственных учений, предлагающих альтернативные критерии наиболее приемлемого решения в чрезвычайной ситуации.</a:t>
            </a:r>
          </a:p>
          <a:p>
            <a:pPr>
              <a:spcBef>
                <a:spcPts val="600"/>
              </a:spcBef>
              <a:buClr>
                <a:srgbClr val="6226A6"/>
              </a:buClr>
            </a:pPr>
            <a:r>
              <a:rPr lang="ru-RU" sz="1400" dirty="0">
                <a:latin typeface="Formular" panose="02000000000000000000" pitchFamily="2" charset="-52"/>
              </a:rPr>
              <a:t>6. Укажите, какие решения в данной ситуации выбрали бы сторонники этих учений. Объясните почему.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30E06C-5750-4783-85C9-DED269A0B4F1}"/>
              </a:ext>
            </a:extLst>
          </p:cNvPr>
          <p:cNvSpPr/>
          <p:nvPr/>
        </p:nvSpPr>
        <p:spPr>
          <a:xfrm>
            <a:off x="0" y="123478"/>
            <a:ext cx="9144000" cy="483518"/>
          </a:xfrm>
          <a:prstGeom prst="rect">
            <a:avLst/>
          </a:prstGeom>
          <a:solidFill>
            <a:srgbClr val="622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F2A9DA1-6D43-4E98-B412-75EC4E1E709D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Структура заданий… Часть </a:t>
            </a:r>
            <a:r>
              <a:rPr lang="en-US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I</a:t>
            </a:r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. Задачи.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DB7F5-95AF-4F95-A940-82A16294DD83}"/>
              </a:ext>
            </a:extLst>
          </p:cNvPr>
          <p:cNvSpPr/>
          <p:nvPr/>
        </p:nvSpPr>
        <p:spPr>
          <a:xfrm>
            <a:off x="-1" y="627534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6226A6"/>
              </a:solidFill>
              <a:latin typeface="Formular" panose="02000000000000000000" pitchFamily="2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62A51392-A4B0-4516-B42B-8B720552D17E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2E4D21-F86E-41E6-BB1A-85D5F6CEEE6F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Планы на 2022 год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00A40D17-12F3-4C4E-A350-8FCD11B4FD6A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308EA-8D37-43F2-8370-80C8509620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226A6">
              <a:alpha val="99000"/>
            </a:srgbClr>
          </a:solidFill>
        </p:spPr>
        <p:txBody>
          <a:bodyPr/>
          <a:lstStyle/>
          <a:p>
            <a:r>
              <a:rPr lang="ru-RU" b="0" dirty="0">
                <a:solidFill>
                  <a:srgbClr val="F3F0FA"/>
                </a:solidFill>
                <a:latin typeface="Oswald ExtraLight" panose="020B0604020202020204" charset="-52"/>
              </a:rPr>
              <a:t>Структура заданий… Часть I. Тесты.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CAE723E-D1A5-44E1-809B-2AA23A030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14589" y="212776"/>
            <a:ext cx="4042071" cy="438943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611A4E2-FDAF-4EB8-B0E9-C7745B4EB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/>
              <a:t>Типы тестовых заданий</a:t>
            </a:r>
          </a:p>
          <a:p>
            <a:pPr marL="342900" indent="-342900" algn="just">
              <a:buAutoNum type="arabicPeriod"/>
            </a:pPr>
            <a:r>
              <a:rPr lang="ru-RU" b="1" dirty="0"/>
              <a:t>На соотнесение, установление соответствия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выбор ответа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заполнение пропусков в тексте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знание терминов, обществоведческих понятий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установление последовательности событий, явлений</a:t>
            </a:r>
          </a:p>
          <a:p>
            <a:pPr marL="342900" indent="-342900" algn="just">
              <a:buAutoNum type="arabicPeriod"/>
            </a:pPr>
            <a:endParaRPr lang="ru-RU" dirty="0"/>
          </a:p>
          <a:p>
            <a:pPr marL="342900" indent="-3429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7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9E0004D6-5A7D-45A4-84BE-154622AD8704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Название 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2E952-96AB-46CC-9171-1ED0C3873664}"/>
              </a:ext>
            </a:extLst>
          </p:cNvPr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D4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5B306-3D3D-41A5-927B-C627EE09A2B1}"/>
              </a:ext>
            </a:extLst>
          </p:cNvPr>
          <p:cNvSpPr/>
          <p:nvPr/>
        </p:nvSpPr>
        <p:spPr>
          <a:xfrm>
            <a:off x="1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D520BB0-77E2-4C98-B16F-A863F001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" y="4731529"/>
            <a:ext cx="507813" cy="3404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C27B44-BA20-4B45-9603-DD8D09752375}"/>
              </a:ext>
            </a:extLst>
          </p:cNvPr>
          <p:cNvSpPr/>
          <p:nvPr/>
        </p:nvSpPr>
        <p:spPr>
          <a:xfrm flipH="1">
            <a:off x="7488833" y="4659982"/>
            <a:ext cx="827584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7F1C-AFA1-435D-A185-12CEB11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5" y="4729520"/>
            <a:ext cx="342000" cy="34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931B8B-8825-4366-A078-47819F9E299C}"/>
              </a:ext>
            </a:extLst>
          </p:cNvPr>
          <p:cNvSpPr/>
          <p:nvPr/>
        </p:nvSpPr>
        <p:spPr>
          <a:xfrm>
            <a:off x="894467" y="4732966"/>
            <a:ext cx="8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ЧелГУ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6FD40-405A-4C11-8633-4C9EA33CE033}"/>
              </a:ext>
            </a:extLst>
          </p:cNvPr>
          <p:cNvSpPr/>
          <p:nvPr/>
        </p:nvSpPr>
        <p:spPr>
          <a:xfrm>
            <a:off x="8389411" y="4732966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ormular" panose="02000000000000000000" pitchFamily="2" charset="-52"/>
              </a:rPr>
              <a:t>ИФФ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2E4D21-F86E-41E6-BB1A-85D5F6CEEE6F}"/>
              </a:ext>
            </a:extLst>
          </p:cNvPr>
          <p:cNvSpPr/>
          <p:nvPr/>
        </p:nvSpPr>
        <p:spPr>
          <a:xfrm>
            <a:off x="0" y="173184"/>
            <a:ext cx="9143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Oswald ExtraLight" panose="00000300000000000000" pitchFamily="2" charset="-52"/>
              </a:rPr>
              <a:t>Планы на 2022 год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00A40D17-12F3-4C4E-A350-8FCD11B4FD6A}"/>
              </a:ext>
            </a:extLst>
          </p:cNvPr>
          <p:cNvSpPr txBox="1">
            <a:spLocks/>
          </p:cNvSpPr>
          <p:nvPr/>
        </p:nvSpPr>
        <p:spPr bwMode="auto">
          <a:xfrm>
            <a:off x="3059832" y="4625186"/>
            <a:ext cx="4352925" cy="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Подготовка к региональному конкурсу по обществознанию</a:t>
            </a:r>
            <a:endParaRPr lang="ru-RU" altLang="ru-RU" sz="1200" dirty="0">
              <a:solidFill>
                <a:srgbClr val="6226A6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308EA-8D37-43F2-8370-80C8509620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226A6">
              <a:alpha val="99000"/>
            </a:srgbClr>
          </a:solidFill>
        </p:spPr>
        <p:txBody>
          <a:bodyPr/>
          <a:lstStyle/>
          <a:p>
            <a:r>
              <a:rPr lang="ru-RU" b="0" dirty="0">
                <a:solidFill>
                  <a:srgbClr val="F3F0FA"/>
                </a:solidFill>
                <a:latin typeface="Oswald ExtraLight" panose="020B0604020202020204" charset="-52"/>
              </a:rPr>
              <a:t>Структура заданий… Часть I. Тесты.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11A4E2-FDAF-4EB8-B0E9-C7745B4EB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/>
              <a:t>Типы тестовых заданий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соотнесение, установление соответствия</a:t>
            </a:r>
          </a:p>
          <a:p>
            <a:pPr marL="342900" indent="-342900" algn="just">
              <a:buAutoNum type="arabicPeriod"/>
            </a:pPr>
            <a:r>
              <a:rPr lang="ru-RU" b="1" dirty="0"/>
              <a:t>На выбор ответа (требует решения)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заполнение пропусков в тексте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знание терминов, обществоведческих понятий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установление последовательности событий, явлений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A42D7F16-015C-4698-836C-4A5CB4014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75050" y="656980"/>
            <a:ext cx="5111750" cy="34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29f6480-9804-4c2d-9163-b993160d2696">SQPFTJ6P7DFS-8-2769</_dlc_DocId>
    <_dlc_DocIdUrl xmlns="b29f6480-9804-4c2d-9163-b993160d2696">
      <Url>https://www.csu.ru/_layouts/15/DocIdRedir.aspx?ID=SQPFTJ6P7DFS-8-2769</Url>
      <Description>SQPFTJ6P7DFS-8-2769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95CB20C5708740998DDCA9362FFBF0" ma:contentTypeVersion="1" ma:contentTypeDescription="Создание документа." ma:contentTypeScope="" ma:versionID="4212aaaa4e947c29b15bdf6be833d1cd">
  <xsd:schema xmlns:xsd="http://www.w3.org/2001/XMLSchema" xmlns:xs="http://www.w3.org/2001/XMLSchema" xmlns:p="http://schemas.microsoft.com/office/2006/metadata/properties" xmlns:ns2="b29f6480-9804-4c2d-9163-b993160d2696" targetNamespace="http://schemas.microsoft.com/office/2006/metadata/properties" ma:root="true" ma:fieldsID="19c1406269bb8ce3f3ada96f312e9d07" ns2:_="">
    <xsd:import namespace="b29f6480-9804-4c2d-9163-b993160d269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f6480-9804-4c2d-9163-b993160d26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8E05449-CB60-4DA4-B3B2-E44A1E8CB7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8A8E2-7DF0-47C8-8FFB-E93EBEC119B1}">
  <ds:schemaRefs>
    <ds:schemaRef ds:uri="http://schemas.microsoft.com/office/2006/metadata/properties"/>
    <ds:schemaRef ds:uri="http://schemas.microsoft.com/office/infopath/2007/PartnerControls"/>
    <ds:schemaRef ds:uri="b29f6480-9804-4c2d-9163-b993160d2696"/>
  </ds:schemaRefs>
</ds:datastoreItem>
</file>

<file path=customXml/itemProps3.xml><?xml version="1.0" encoding="utf-8"?>
<ds:datastoreItem xmlns:ds="http://schemas.openxmlformats.org/officeDocument/2006/customXml" ds:itemID="{CBB1D496-6AA3-48E3-8C69-C0AE1AD9F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f6480-9804-4c2d-9163-b993160d2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BF19B6B-705F-4D73-BBE0-8ADDAF3105D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PREZENTATsIYa_ShABLON</Template>
  <TotalTime>935</TotalTime>
  <Words>1329</Words>
  <Application>Microsoft Office PowerPoint</Application>
  <PresentationFormat>Экран (16:9)</PresentationFormat>
  <Paragraphs>230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Oswald ExtraLight</vt:lpstr>
      <vt:lpstr>Arial</vt:lpstr>
      <vt:lpstr>Calibri</vt:lpstr>
      <vt:lpstr>Formular</vt:lpstr>
      <vt:lpstr>Wingdings</vt:lpstr>
      <vt:lpstr>Тема Office</vt:lpstr>
      <vt:lpstr>РЕГИОНАЛЬНЫЙ КОНКУРС ПО ОБЩЕСТВОЗНАНИЮ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заданий… Часть I. Тесты.</vt:lpstr>
      <vt:lpstr>Структура заданий… Часть I. Тесты.</vt:lpstr>
      <vt:lpstr>Структура заданий… Часть I. Тесты.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Ксения Захарова</dc:creator>
  <cp:lastModifiedBy>User</cp:lastModifiedBy>
  <cp:revision>121</cp:revision>
  <dcterms:created xsi:type="dcterms:W3CDTF">2020-07-20T10:44:52Z</dcterms:created>
  <dcterms:modified xsi:type="dcterms:W3CDTF">2022-02-14T15:07:34Z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0x0101001195CB20C5708740998DDCA9362FFBF0</vt:lpwstr>
  </property>
  <property fmtid="{D5CDD505-2E9C-101B-9397-08002B2CF9AE}" pid="3" name="_dlc_DocIdItemGuid">
    <vt:lpwstr>a59fab65-74bc-4fa8-a4a0-ee896eb9b892</vt:lpwstr>
  </property>
</Properties>
</file>