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2"/>
  </p:notesMasterIdLst>
  <p:sldIdLst>
    <p:sldId id="258" r:id="rId3"/>
    <p:sldId id="261" r:id="rId4"/>
    <p:sldId id="263" r:id="rId5"/>
    <p:sldId id="265" r:id="rId6"/>
    <p:sldId id="262" r:id="rId7"/>
    <p:sldId id="266" r:id="rId8"/>
    <p:sldId id="264" r:id="rId9"/>
    <p:sldId id="267" r:id="rId10"/>
    <p:sldId id="268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BD5323-9635-45F4-8CC3-215F325C6982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A72C66-F1B2-4947-8BAC-0C62298BC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1627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>
            <a:extLst>
              <a:ext uri="{FF2B5EF4-FFF2-40B4-BE49-F238E27FC236}">
                <a16:creationId xmlns:a16="http://schemas.microsoft.com/office/drawing/2014/main" xmlns="" id="{01E712CF-EE90-4E6A-B1B5-4D4B3173E2C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>
            <a:extLst>
              <a:ext uri="{FF2B5EF4-FFF2-40B4-BE49-F238E27FC236}">
                <a16:creationId xmlns:a16="http://schemas.microsoft.com/office/drawing/2014/main" xmlns="" id="{E60108F7-D192-47D3-8DA5-DA10921733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/>
          </a:p>
        </p:txBody>
      </p:sp>
      <p:sp>
        <p:nvSpPr>
          <p:cNvPr id="9220" name="Номер слайда 3">
            <a:extLst>
              <a:ext uri="{FF2B5EF4-FFF2-40B4-BE49-F238E27FC236}">
                <a16:creationId xmlns:a16="http://schemas.microsoft.com/office/drawing/2014/main" xmlns="" id="{06BD7ED9-78DB-440D-95FB-FCBB9B3482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C7D854-53A0-429B-99DC-6D90BA21A601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903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>
            <a:extLst>
              <a:ext uri="{FF2B5EF4-FFF2-40B4-BE49-F238E27FC236}">
                <a16:creationId xmlns:a16="http://schemas.microsoft.com/office/drawing/2014/main" xmlns="" id="{01E712CF-EE90-4E6A-B1B5-4D4B3173E2C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>
            <a:extLst>
              <a:ext uri="{FF2B5EF4-FFF2-40B4-BE49-F238E27FC236}">
                <a16:creationId xmlns:a16="http://schemas.microsoft.com/office/drawing/2014/main" xmlns="" id="{E60108F7-D192-47D3-8DA5-DA10921733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/>
          </a:p>
        </p:txBody>
      </p:sp>
      <p:sp>
        <p:nvSpPr>
          <p:cNvPr id="9220" name="Номер слайда 3">
            <a:extLst>
              <a:ext uri="{FF2B5EF4-FFF2-40B4-BE49-F238E27FC236}">
                <a16:creationId xmlns:a16="http://schemas.microsoft.com/office/drawing/2014/main" xmlns="" id="{06BD7ED9-78DB-440D-95FB-FCBB9B3482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C7D854-53A0-429B-99DC-6D90BA21A601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3318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>
            <a:extLst>
              <a:ext uri="{FF2B5EF4-FFF2-40B4-BE49-F238E27FC236}">
                <a16:creationId xmlns:a16="http://schemas.microsoft.com/office/drawing/2014/main" xmlns="" id="{01E712CF-EE90-4E6A-B1B5-4D4B3173E2C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>
            <a:extLst>
              <a:ext uri="{FF2B5EF4-FFF2-40B4-BE49-F238E27FC236}">
                <a16:creationId xmlns:a16="http://schemas.microsoft.com/office/drawing/2014/main" xmlns="" id="{E60108F7-D192-47D3-8DA5-DA10921733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/>
          </a:p>
        </p:txBody>
      </p:sp>
      <p:sp>
        <p:nvSpPr>
          <p:cNvPr id="9220" name="Номер слайда 3">
            <a:extLst>
              <a:ext uri="{FF2B5EF4-FFF2-40B4-BE49-F238E27FC236}">
                <a16:creationId xmlns:a16="http://schemas.microsoft.com/office/drawing/2014/main" xmlns="" id="{06BD7ED9-78DB-440D-95FB-FCBB9B3482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C7D854-53A0-429B-99DC-6D90BA21A601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468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>
            <a:extLst>
              <a:ext uri="{FF2B5EF4-FFF2-40B4-BE49-F238E27FC236}">
                <a16:creationId xmlns:a16="http://schemas.microsoft.com/office/drawing/2014/main" xmlns="" id="{01E712CF-EE90-4E6A-B1B5-4D4B3173E2C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>
            <a:extLst>
              <a:ext uri="{FF2B5EF4-FFF2-40B4-BE49-F238E27FC236}">
                <a16:creationId xmlns:a16="http://schemas.microsoft.com/office/drawing/2014/main" xmlns="" id="{E60108F7-D192-47D3-8DA5-DA10921733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/>
          </a:p>
        </p:txBody>
      </p:sp>
      <p:sp>
        <p:nvSpPr>
          <p:cNvPr id="9220" name="Номер слайда 3">
            <a:extLst>
              <a:ext uri="{FF2B5EF4-FFF2-40B4-BE49-F238E27FC236}">
                <a16:creationId xmlns:a16="http://schemas.microsoft.com/office/drawing/2014/main" xmlns="" id="{06BD7ED9-78DB-440D-95FB-FCBB9B3482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C7D854-53A0-429B-99DC-6D90BA21A601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0375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>
            <a:extLst>
              <a:ext uri="{FF2B5EF4-FFF2-40B4-BE49-F238E27FC236}">
                <a16:creationId xmlns:a16="http://schemas.microsoft.com/office/drawing/2014/main" xmlns="" id="{01E712CF-EE90-4E6A-B1B5-4D4B3173E2C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>
            <a:extLst>
              <a:ext uri="{FF2B5EF4-FFF2-40B4-BE49-F238E27FC236}">
                <a16:creationId xmlns:a16="http://schemas.microsoft.com/office/drawing/2014/main" xmlns="" id="{E60108F7-D192-47D3-8DA5-DA10921733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/>
          </a:p>
        </p:txBody>
      </p:sp>
      <p:sp>
        <p:nvSpPr>
          <p:cNvPr id="9220" name="Номер слайда 3">
            <a:extLst>
              <a:ext uri="{FF2B5EF4-FFF2-40B4-BE49-F238E27FC236}">
                <a16:creationId xmlns:a16="http://schemas.microsoft.com/office/drawing/2014/main" xmlns="" id="{06BD7ED9-78DB-440D-95FB-FCBB9B3482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C7D854-53A0-429B-99DC-6D90BA21A601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9894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>
            <a:extLst>
              <a:ext uri="{FF2B5EF4-FFF2-40B4-BE49-F238E27FC236}">
                <a16:creationId xmlns:a16="http://schemas.microsoft.com/office/drawing/2014/main" xmlns="" id="{01E712CF-EE90-4E6A-B1B5-4D4B3173E2C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>
            <a:extLst>
              <a:ext uri="{FF2B5EF4-FFF2-40B4-BE49-F238E27FC236}">
                <a16:creationId xmlns:a16="http://schemas.microsoft.com/office/drawing/2014/main" xmlns="" id="{E60108F7-D192-47D3-8DA5-DA10921733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/>
          </a:p>
        </p:txBody>
      </p:sp>
      <p:sp>
        <p:nvSpPr>
          <p:cNvPr id="9220" name="Номер слайда 3">
            <a:extLst>
              <a:ext uri="{FF2B5EF4-FFF2-40B4-BE49-F238E27FC236}">
                <a16:creationId xmlns:a16="http://schemas.microsoft.com/office/drawing/2014/main" xmlns="" id="{06BD7ED9-78DB-440D-95FB-FCBB9B3482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C7D854-53A0-429B-99DC-6D90BA21A601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6559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>
            <a:extLst>
              <a:ext uri="{FF2B5EF4-FFF2-40B4-BE49-F238E27FC236}">
                <a16:creationId xmlns:a16="http://schemas.microsoft.com/office/drawing/2014/main" xmlns="" id="{01E712CF-EE90-4E6A-B1B5-4D4B3173E2C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>
            <a:extLst>
              <a:ext uri="{FF2B5EF4-FFF2-40B4-BE49-F238E27FC236}">
                <a16:creationId xmlns:a16="http://schemas.microsoft.com/office/drawing/2014/main" xmlns="" id="{E60108F7-D192-47D3-8DA5-DA10921733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/>
          </a:p>
        </p:txBody>
      </p:sp>
      <p:sp>
        <p:nvSpPr>
          <p:cNvPr id="9220" name="Номер слайда 3">
            <a:extLst>
              <a:ext uri="{FF2B5EF4-FFF2-40B4-BE49-F238E27FC236}">
                <a16:creationId xmlns:a16="http://schemas.microsoft.com/office/drawing/2014/main" xmlns="" id="{06BD7ED9-78DB-440D-95FB-FCBB9B3482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C7D854-53A0-429B-99DC-6D90BA21A601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76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974E271-B584-4756-8C57-B35DC5A9B4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B3519DAA-F219-4A20-9937-DE14882686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B9CA46F-8E7E-4D4D-9A27-394B98D40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97EA-A90E-44F9-B844-1072D20E2A6B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A555342-64B2-4EF6-9E95-AF1062FC9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DF74AF3-413D-49A1-A561-33592804C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67D8-4530-4CB9-BCC3-FD93C72F5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8733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FB0795E-50B8-45D0-906E-06C3CBA6E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AED7567-BF56-4045-958F-7517E08DE0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65BC1C2-EDDD-4223-ACBF-E22DB8625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97EA-A90E-44F9-B844-1072D20E2A6B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44D2F0F-1ADE-4354-8AF3-F2D61DEDC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232BA0C-CED0-4CC1-8880-F551440D0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67D8-4530-4CB9-BCC3-FD93C72F5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0029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A56BCB53-1FB4-46CD-B96B-177741CC57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E7CE3083-CDEF-4F59-8674-68C7E74CD4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91FBD63-0B82-4827-90EE-B2AB3994E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97EA-A90E-44F9-B844-1072D20E2A6B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D9858CE-1E46-481A-9AA6-B11DC0D25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0AC42CD-3662-4776-AC4C-171FACF83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67D8-4530-4CB9-BCC3-FD93C72F5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066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E:\000_2016\002_ФАКУЛЬТЕТЫ\_ОБЩИЙ\ПРЕЗЕНТАЦИЯ\029_ИТОГИ_ТАСКАЕВ_СВ\ИСХОД\ПРЕЗЕНТАЦИЯ_ИТОГИ_ГОДА_ТАСКАЕВ_СВ_3.jpg">
            <a:extLst>
              <a:ext uri="{FF2B5EF4-FFF2-40B4-BE49-F238E27FC236}">
                <a16:creationId xmlns:a16="http://schemas.microsoft.com/office/drawing/2014/main" xmlns="" id="{014E6950-5320-4D77-97A1-D7394407DF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25117"/>
            <a:ext cx="12192000" cy="632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2481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4B90FFC5-F1DC-4626-A9F3-A44B2FF65BF4}"/>
              </a:ext>
            </a:extLst>
          </p:cNvPr>
          <p:cNvSpPr/>
          <p:nvPr/>
        </p:nvSpPr>
        <p:spPr>
          <a:xfrm>
            <a:off x="0" y="0"/>
            <a:ext cx="12192000" cy="6885517"/>
          </a:xfrm>
          <a:prstGeom prst="rect">
            <a:avLst/>
          </a:prstGeom>
          <a:solidFill>
            <a:srgbClr val="F3F0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/>
          </a:p>
        </p:txBody>
      </p:sp>
      <p:pic>
        <p:nvPicPr>
          <p:cNvPr id="5" name="Picture 3" descr="E:\000_2016\002_ФАКУЛЬТЕТЫ\_ОБЩИЙ\ПРЕЗЕНТАЦИЯ\029_ИТОГИ_ТАСКАЕВ_СВ\ИСХОД\ПРЕЗЕНТАЦИЯ_ИТОГИ_ГОДА_ТАСКАЕВ_СВ_4.jpg">
            <a:extLst>
              <a:ext uri="{FF2B5EF4-FFF2-40B4-BE49-F238E27FC236}">
                <a16:creationId xmlns:a16="http://schemas.microsoft.com/office/drawing/2014/main" xmlns="" id="{8D8114B6-D5D4-48CB-A610-43DDD8E278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2634"/>
            <a:ext cx="12192000" cy="632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Дата 3">
            <a:extLst>
              <a:ext uri="{FF2B5EF4-FFF2-40B4-BE49-F238E27FC236}">
                <a16:creationId xmlns:a16="http://schemas.microsoft.com/office/drawing/2014/main" xmlns="" id="{74C8FC1C-91DA-4A64-99F0-357B46C4B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68D53-E786-48F3-BF57-0F7D6306003D}" type="datetimeFigureOut">
              <a:rPr lang="ru-RU"/>
              <a:pPr>
                <a:defRPr/>
              </a:pPr>
              <a:t>12.12.2025</a:t>
            </a:fld>
            <a:endParaRPr lang="ru-RU"/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xmlns="" id="{7644FAC1-134D-49AC-AB8B-BF91A3E6F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xmlns="" id="{AEE13E67-F1D5-448F-9598-D0544B47D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8753E-B28E-41BD-B3A2-0B9108DB4F8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028639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xmlns="" id="{1F875267-116D-4459-8C9E-9BCD3CE81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67A6B-85BC-45DA-8D21-1765E07A5601}" type="datetimeFigureOut">
              <a:rPr lang="ru-RU"/>
              <a:pPr>
                <a:defRPr/>
              </a:pPr>
              <a:t>12.12.2025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xmlns="" id="{47BCB4DF-E6FC-4AAE-89ED-C5E70B5FF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xmlns="" id="{57FCAC70-6229-47FE-A4EE-D636BE6EA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80D938-E384-4992-B47F-A3CA8C2ED5B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256990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>
                <a16:creationId xmlns:a16="http://schemas.microsoft.com/office/drawing/2014/main" xmlns="" id="{2B0E93DE-B906-4DDD-9C7D-DDD03F142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27435-C22A-4FDC-8E50-C74C626F59B3}" type="datetimeFigureOut">
              <a:rPr lang="ru-RU"/>
              <a:pPr>
                <a:defRPr/>
              </a:pPr>
              <a:t>12.12.2025</a:t>
            </a:fld>
            <a:endParaRPr lang="ru-RU"/>
          </a:p>
        </p:txBody>
      </p:sp>
      <p:sp>
        <p:nvSpPr>
          <p:cNvPr id="8" name="Нижний колонтитул 4">
            <a:extLst>
              <a:ext uri="{FF2B5EF4-FFF2-40B4-BE49-F238E27FC236}">
                <a16:creationId xmlns:a16="http://schemas.microsoft.com/office/drawing/2014/main" xmlns="" id="{560B5B0B-3C00-4C93-9551-CDF633DA2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xmlns="" id="{A64B4EB5-405E-4BE7-A897-7E84714AF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8302EF-97A1-4192-AC75-CCB5EFEA221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43628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>
                <a16:creationId xmlns:a16="http://schemas.microsoft.com/office/drawing/2014/main" xmlns="" id="{89AF766E-4303-42AD-94DA-0DBAD459D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200D6-0EA6-4979-B321-4B660A54508D}" type="datetimeFigureOut">
              <a:rPr lang="ru-RU"/>
              <a:pPr>
                <a:defRPr/>
              </a:pPr>
              <a:t>12.12.2025</a:t>
            </a:fld>
            <a:endParaRPr lang="ru-RU"/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xmlns="" id="{E99CBCD9-7973-4DCF-A3CA-9826574A8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xmlns="" id="{551BAD0A-C3EA-4DA0-956E-C808AD923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B47A98-4DFE-4865-BEEA-C563E2F59AE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20504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:a16="http://schemas.microsoft.com/office/drawing/2014/main" xmlns="" id="{DE5DB2BA-B52A-4F2F-ACC4-516729CD1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85DC3-EE05-42D1-9A05-93D97A6A1C92}" type="datetimeFigureOut">
              <a:rPr lang="ru-RU"/>
              <a:pPr>
                <a:defRPr/>
              </a:pPr>
              <a:t>12.12.2025</a:t>
            </a:fld>
            <a:endParaRPr lang="ru-RU"/>
          </a:p>
        </p:txBody>
      </p:sp>
      <p:sp>
        <p:nvSpPr>
          <p:cNvPr id="3" name="Нижний колонтитул 4">
            <a:extLst>
              <a:ext uri="{FF2B5EF4-FFF2-40B4-BE49-F238E27FC236}">
                <a16:creationId xmlns:a16="http://schemas.microsoft.com/office/drawing/2014/main" xmlns="" id="{5E7E26A0-8776-4376-B814-D94ADD40E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>
            <a:extLst>
              <a:ext uri="{FF2B5EF4-FFF2-40B4-BE49-F238E27FC236}">
                <a16:creationId xmlns:a16="http://schemas.microsoft.com/office/drawing/2014/main" xmlns="" id="{92BC739E-E8EC-40B0-9446-498CF1EE6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314021-EBC3-4520-BA74-B0A1E6F57C5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444037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xmlns="" id="{63955126-8D9E-43D2-9AFB-0A96F87AF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275F6-AD79-4B50-AEAD-630B7BAEF6F8}" type="datetimeFigureOut">
              <a:rPr lang="ru-RU"/>
              <a:pPr>
                <a:defRPr/>
              </a:pPr>
              <a:t>12.12.2025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xmlns="" id="{87A995F8-AE01-4FDC-B033-3297FBE1A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xmlns="" id="{1E034238-E51F-4DA0-8EE2-6F860B7AA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4B6F49-8A1C-4FBD-A388-3BFBC79F626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66760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xmlns="" id="{EC7EE0F8-9C4B-4BA3-8A9C-4F94888F2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4249A-93D2-4C9D-A661-5C37BE8DC6B4}" type="datetimeFigureOut">
              <a:rPr lang="ru-RU"/>
              <a:pPr>
                <a:defRPr/>
              </a:pPr>
              <a:t>12.12.2025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xmlns="" id="{A35369D5-A38A-4452-9952-BBF1BE31C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xmlns="" id="{7049491B-6E2B-4F81-B15A-430DACA33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791FC-FB00-416F-99B0-0DE2A1F08DC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99930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E0FB534-BC83-4FC0-AC35-D5D265264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4F8A5F9-22C3-42EE-B744-1D70839B7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78027F6-BD45-4347-BE36-B7B96C5A2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97EA-A90E-44F9-B844-1072D20E2A6B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F9E5569-470E-4438-BF36-C20F29F77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0FFFC55-D08A-4963-AECB-A013C69D1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67D8-4530-4CB9-BCC3-FD93C72F5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08687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3F91058-86E5-42F0-B565-F30EE5349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589BB-737D-4351-A15D-A65F62E13958}" type="datetimeFigureOut">
              <a:rPr lang="ru-RU"/>
              <a:pPr>
                <a:defRPr/>
              </a:pPr>
              <a:t>12.12.2025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A5DA7E3-3792-4664-8EF5-F2A949E8A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9AB0E4E-C537-4500-AAF4-0B6FA3516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CE095D-8DB7-47B6-A14D-24572A1BDBE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439118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DCF2720-28B8-4284-9B1B-7863AC571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CF14A-7D6C-45F4-9EA0-C122417C4D33}" type="datetimeFigureOut">
              <a:rPr lang="ru-RU"/>
              <a:pPr>
                <a:defRPr/>
              </a:pPr>
              <a:t>12.12.2025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CA7E20E-AF97-4021-AE40-AD2611B86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172F4A3-871E-4231-B252-AE180E8E9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33CEBD-6598-454C-B980-EA2DF646FA9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99553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7A3559-6185-4636-B41E-5626EE113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43C7C23-B965-4D1C-8E00-F2CAF2851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7DC7BD8-11C1-4B6C-9AE5-11AE9C0F6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97EA-A90E-44F9-B844-1072D20E2A6B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DCF1694-A779-4CF3-A617-08C9CD82A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054E2AD-42E9-4FB9-908A-1F4C56ED4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67D8-4530-4CB9-BCC3-FD93C72F5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878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A72E90C-5A14-447C-8CD2-E2A2E4D10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D13AAFB-5BE2-418D-A038-F1B37011BC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B2A00133-4D7E-47E1-A875-CFFBFB67EC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7D1339D5-3BBE-4E6F-8F6B-637729714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97EA-A90E-44F9-B844-1072D20E2A6B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9A51E06-DCAC-4C0E-B2F0-2A052D352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4925F81-FAF9-4FF9-ACCE-95F4B8290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67D8-4530-4CB9-BCC3-FD93C72F5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0541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1CD8985-1941-4D66-8EEF-13DA8C3ED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BFCA845-C73E-49FE-84B8-90F43C9AC1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534B2F6-FB3E-4155-A8E2-9555598EF2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28A1152A-18E7-4340-89CE-B6ECC3E307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711CBE81-7164-4EB3-8E85-D55FF8DC40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0564969F-FF2D-4277-8E16-A5735DA86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97EA-A90E-44F9-B844-1072D20E2A6B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2B20BE65-FEFA-44FC-B6DF-896400DE3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37E39655-54EC-4B45-B918-9EF9D739E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67D8-4530-4CB9-BCC3-FD93C72F5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843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5C45C98-2079-4EEB-B27D-7E79F5DA7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4D500249-AE3D-4F50-9C4E-742A7C020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97EA-A90E-44F9-B844-1072D20E2A6B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E24BBF49-047C-465D-BED2-1046C0EB2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855981B-1A58-4360-9243-C65B7325C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67D8-4530-4CB9-BCC3-FD93C72F5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7249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C846A88D-DF81-405B-8AB3-BF5F13464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97EA-A90E-44F9-B844-1072D20E2A6B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5AC8C9D3-AA6B-44C3-81BA-DDFAF9374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7045362D-6DA5-4F00-98FB-50365791C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67D8-4530-4CB9-BCC3-FD93C72F5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797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43B774-7202-4585-B565-81319C0F7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A674677-4048-42F4-BEA2-ABAAC6477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C9ABB29A-68BD-490F-9F87-859E711EE4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94E72D1-5E7F-4B48-A8E8-2F82A2AFB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97EA-A90E-44F9-B844-1072D20E2A6B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7513A04-5899-41A0-8B85-D0980C8EC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1FCD588-5C46-47ED-8718-F86E3B58B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67D8-4530-4CB9-BCC3-FD93C72F5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879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0554BEC-E919-4985-9E26-2F65F8D5B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304B52A1-1430-4F0D-A3B3-B8D1C58421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FF9BED98-BFBE-44AB-901A-8B52B733F5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0E6446E-48B2-4799-B4D0-A03CBD94E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97EA-A90E-44F9-B844-1072D20E2A6B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E0D7358-343E-4D51-975B-76BF91EB9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2A1EB6C-E2C5-4BBB-A7C4-541D4771B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67D8-4530-4CB9-BCC3-FD93C72F5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628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6676B0D-DCC5-4485-9EAD-0DE07D303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1A9DD47-27BE-4AA4-BA6F-276EE3F925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8B8D9F7-B72A-484F-9400-EBE58B5F67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B97EA-A90E-44F9-B844-1072D20E2A6B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5FE0B0F-7943-47F8-AC1C-FEE68B0C42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36BBB79-AAD7-482E-8891-FF1F94771A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A67D8-4530-4CB9-BCC3-FD93C72F5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671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xmlns="" id="{D95A98E7-B867-4CDC-A896-40F49EA9083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xmlns="" id="{800EDC6E-369E-423C-B2F3-9049AF0A421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16EA154-85E4-40AE-B502-2FB4263D64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F8484A0-A803-4C65-9782-22ED0F7EE9AF}" type="datetimeFigureOut">
              <a:rPr lang="ru-RU"/>
              <a:pPr>
                <a:defRPr/>
              </a:pPr>
              <a:t>12.12.2025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113DB1C-7FBA-4A1B-8EED-1027CEA422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0D9EBCC-1A9A-42AC-B464-C339B15FE2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898989"/>
                </a:solidFill>
              </a:defRPr>
            </a:lvl1pPr>
          </a:lstStyle>
          <a:p>
            <a:fld id="{894757CC-7851-4D1F-BD39-FB77122230F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17889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5pPr>
      <a:lvl6pPr marL="609585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6pPr>
      <a:lvl7pPr marL="1219170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7pPr>
      <a:lvl8pPr marL="1828754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8pPr>
      <a:lvl9pPr marL="2438339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:\000_2016\002_ФАКУЛЬТЕТЫ\_ОБЩИЙ\ПРЕЗЕНТАЦИЯ\029_ИТОГИ_ТАСКАЕВ_СВ\ИСХОД\ПРЕЗЕНТАЦИЯ_ИТОГИ_ГОДА_ТАСКАЕВ_СВ_1.jpg">
            <a:extLst>
              <a:ext uri="{FF2B5EF4-FFF2-40B4-BE49-F238E27FC236}">
                <a16:creationId xmlns:a16="http://schemas.microsoft.com/office/drawing/2014/main" xmlns="" id="{4DCDD039-3AD6-4474-B2D5-F85BF81C18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8776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Заголовок 1">
            <a:extLst>
              <a:ext uri="{FF2B5EF4-FFF2-40B4-BE49-F238E27FC236}">
                <a16:creationId xmlns:a16="http://schemas.microsoft.com/office/drawing/2014/main" xmlns="" id="{3BA093D4-D951-463A-A18E-CBFEF389BA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559301" y="2609851"/>
            <a:ext cx="7008284" cy="819149"/>
          </a:xfrm>
        </p:spPr>
        <p:txBody>
          <a:bodyPr/>
          <a:lstStyle/>
          <a:p>
            <a:pPr algn="l"/>
            <a:r>
              <a:rPr lang="ru-RU" alt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Университетские классы</a:t>
            </a:r>
          </a:p>
        </p:txBody>
      </p:sp>
      <p:sp>
        <p:nvSpPr>
          <p:cNvPr id="4100" name="Подзаголовок 2">
            <a:extLst>
              <a:ext uri="{FF2B5EF4-FFF2-40B4-BE49-F238E27FC236}">
                <a16:creationId xmlns:a16="http://schemas.microsoft.com/office/drawing/2014/main" xmlns="" id="{37D4D49B-D102-4849-A589-08C57FB2F3A9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612218" y="5829300"/>
            <a:ext cx="5803900" cy="770467"/>
          </a:xfrm>
        </p:spPr>
        <p:txBody>
          <a:bodyPr/>
          <a:lstStyle/>
          <a:p>
            <a:pPr marL="0" indent="0">
              <a:buNone/>
            </a:pPr>
            <a:r>
              <a:rPr lang="ru-RU" alt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Т.В. Садовникова, директор института довузовского образования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одзаголовок 2">
            <a:extLst>
              <a:ext uri="{FF2B5EF4-FFF2-40B4-BE49-F238E27FC236}">
                <a16:creationId xmlns:a16="http://schemas.microsoft.com/office/drawing/2014/main" xmlns="" id="{751A6929-0F62-4DF9-A8CD-B458B86CE649}"/>
              </a:ext>
            </a:extLst>
          </p:cNvPr>
          <p:cNvSpPr txBox="1">
            <a:spLocks/>
          </p:cNvSpPr>
          <p:nvPr/>
        </p:nvSpPr>
        <p:spPr bwMode="auto">
          <a:xfrm>
            <a:off x="4612218" y="6405034"/>
            <a:ext cx="5803900" cy="385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70" fontAlgn="base">
              <a:spcAft>
                <a:spcPct val="0"/>
              </a:spcAft>
              <a:buNone/>
            </a:pPr>
            <a:r>
              <a:rPr lang="ru-RU" altLang="ru-RU" sz="1333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Университетские классы </a:t>
            </a:r>
            <a:r>
              <a:rPr lang="ru-RU" altLang="ru-RU" sz="1333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ЧелГУ</a:t>
            </a:r>
            <a:endParaRPr lang="ru-RU" altLang="ru-RU" sz="1333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09BAF18-1CB3-4F70-969A-E3108C08C316}"/>
              </a:ext>
            </a:extLst>
          </p:cNvPr>
          <p:cNvSpPr txBox="1"/>
          <p:nvPr/>
        </p:nvSpPr>
        <p:spPr>
          <a:xfrm>
            <a:off x="509716" y="740718"/>
            <a:ext cx="1080141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ru-RU" sz="2400" dirty="0">
                <a:solidFill>
                  <a:prstClr val="black"/>
                </a:solidFill>
                <a:latin typeface="Calibri"/>
              </a:rPr>
              <a:t> </a:t>
            </a:r>
            <a:r>
              <a:rPr lang="ru-RU" sz="3600" dirty="0">
                <a:solidFill>
                  <a:prstClr val="black"/>
                </a:solidFill>
                <a:latin typeface="Calibri"/>
              </a:rPr>
              <a:t>Открыты в 2017 году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lang="ru-RU" sz="3600" dirty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ru-RU" sz="3600" dirty="0">
                <a:solidFill>
                  <a:prstClr val="black"/>
                </a:solidFill>
                <a:latin typeface="Calibri"/>
              </a:rPr>
              <a:t>Действуют на основании договора о сетевой форме реализации образовательной программы </a:t>
            </a:r>
            <a:r>
              <a:rPr lang="ru-RU" sz="3600" dirty="0" smtClean="0">
                <a:solidFill>
                  <a:prstClr val="black"/>
                </a:solidFill>
                <a:latin typeface="Calibri"/>
              </a:rPr>
              <a:t>(</a:t>
            </a:r>
            <a:r>
              <a:rPr lang="ru-RU" sz="3600" dirty="0" err="1" smtClean="0">
                <a:solidFill>
                  <a:prstClr val="black"/>
                </a:solidFill>
                <a:latin typeface="Calibri"/>
              </a:rPr>
              <a:t>допобразование</a:t>
            </a:r>
            <a:r>
              <a:rPr lang="ru-RU" sz="3600" dirty="0">
                <a:solidFill>
                  <a:prstClr val="black"/>
                </a:solidFill>
                <a:latin typeface="Calibri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lang="ru-RU" sz="3600" dirty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ru-RU" sz="3600" dirty="0">
                <a:solidFill>
                  <a:prstClr val="black"/>
                </a:solidFill>
                <a:latin typeface="Calibri"/>
              </a:rPr>
              <a:t>Стоимость обучения определяется договором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lang="ru-RU" sz="3600" dirty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ru-RU" sz="3600" dirty="0">
                <a:solidFill>
                  <a:prstClr val="black"/>
                </a:solidFill>
                <a:latin typeface="Calibri"/>
              </a:rPr>
              <a:t>Форма обучения: </a:t>
            </a:r>
            <a:r>
              <a:rPr lang="ru-RU" sz="3600" u="sng" dirty="0">
                <a:solidFill>
                  <a:prstClr val="black"/>
                </a:solidFill>
                <a:latin typeface="Calibri"/>
              </a:rPr>
              <a:t>очная</a:t>
            </a:r>
            <a:r>
              <a:rPr lang="ru-RU" sz="3600" dirty="0">
                <a:solidFill>
                  <a:prstClr val="black"/>
                </a:solidFill>
                <a:latin typeface="Calibri"/>
              </a:rPr>
              <a:t>, дистанционная, онлайн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ru-RU" sz="24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37440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одзаголовок 2">
            <a:extLst>
              <a:ext uri="{FF2B5EF4-FFF2-40B4-BE49-F238E27FC236}">
                <a16:creationId xmlns:a16="http://schemas.microsoft.com/office/drawing/2014/main" xmlns="" id="{751A6929-0F62-4DF9-A8CD-B458B86CE649}"/>
              </a:ext>
            </a:extLst>
          </p:cNvPr>
          <p:cNvSpPr txBox="1">
            <a:spLocks/>
          </p:cNvSpPr>
          <p:nvPr/>
        </p:nvSpPr>
        <p:spPr bwMode="auto">
          <a:xfrm>
            <a:off x="4612218" y="6405034"/>
            <a:ext cx="5803900" cy="385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70" fontAlgn="base">
              <a:spcAft>
                <a:spcPct val="0"/>
              </a:spcAft>
              <a:buNone/>
            </a:pPr>
            <a:r>
              <a:rPr lang="ru-RU" altLang="ru-RU" sz="1333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Университетские классы </a:t>
            </a:r>
            <a:r>
              <a:rPr lang="ru-RU" altLang="ru-RU" sz="1333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ЧелГУ</a:t>
            </a:r>
            <a:endParaRPr lang="ru-RU" altLang="ru-RU" sz="1333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4B74099-A4F1-4DF1-918F-6705C2C1E37F}"/>
              </a:ext>
            </a:extLst>
          </p:cNvPr>
          <p:cNvSpPr txBox="1"/>
          <p:nvPr/>
        </p:nvSpPr>
        <p:spPr>
          <a:xfrm>
            <a:off x="2078459" y="265730"/>
            <a:ext cx="76754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/>
              <a:t>Профили обучения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F0A60687-EAC2-47A9-8AEB-073EBAAEBD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723143"/>
              </p:ext>
            </p:extLst>
          </p:nvPr>
        </p:nvGraphicFramePr>
        <p:xfrm>
          <a:off x="799227" y="850505"/>
          <a:ext cx="10506460" cy="5207963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626615">
                  <a:extLst>
                    <a:ext uri="{9D8B030D-6E8A-4147-A177-3AD203B41FA5}">
                      <a16:colId xmlns:a16="http://schemas.microsoft.com/office/drawing/2014/main" xmlns="" val="2832656049"/>
                    </a:ext>
                  </a:extLst>
                </a:gridCol>
                <a:gridCol w="2626615">
                  <a:extLst>
                    <a:ext uri="{9D8B030D-6E8A-4147-A177-3AD203B41FA5}">
                      <a16:colId xmlns:a16="http://schemas.microsoft.com/office/drawing/2014/main" xmlns="" val="914254978"/>
                    </a:ext>
                  </a:extLst>
                </a:gridCol>
                <a:gridCol w="2626615">
                  <a:extLst>
                    <a:ext uri="{9D8B030D-6E8A-4147-A177-3AD203B41FA5}">
                      <a16:colId xmlns:a16="http://schemas.microsoft.com/office/drawing/2014/main" xmlns="" val="2928967740"/>
                    </a:ext>
                  </a:extLst>
                </a:gridCol>
                <a:gridCol w="2626615">
                  <a:extLst>
                    <a:ext uri="{9D8B030D-6E8A-4147-A177-3AD203B41FA5}">
                      <a16:colId xmlns:a16="http://schemas.microsoft.com/office/drawing/2014/main" xmlns="" val="1057623681"/>
                    </a:ext>
                  </a:extLst>
                </a:gridCol>
              </a:tblGrid>
              <a:tr h="537517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Физико-математический</a:t>
                      </a:r>
                      <a:endParaRPr lang="en-US" sz="1600" dirty="0" smtClean="0"/>
                    </a:p>
                    <a:p>
                      <a:r>
                        <a:rPr lang="en-US" sz="1600" dirty="0" smtClean="0"/>
                        <a:t>(</a:t>
                      </a:r>
                      <a:r>
                        <a:rPr lang="ru-RU" sz="1600" dirty="0" smtClean="0"/>
                        <a:t>инженерный, технологический)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Социально-экономический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Химико-биологический</a:t>
                      </a:r>
                    </a:p>
                    <a:p>
                      <a:r>
                        <a:rPr lang="ru-RU" sz="1600" dirty="0" smtClean="0"/>
                        <a:t>(естественно-научный)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Гуманитарный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32226969"/>
                  </a:ext>
                </a:extLst>
              </a:tr>
              <a:tr h="4385003">
                <a:tc>
                  <a:txBody>
                    <a:bodyPr/>
                    <a:lstStyle/>
                    <a:p>
                      <a:r>
                        <a:rPr lang="ru-RU" sz="1600" dirty="0"/>
                        <a:t>Математика. </a:t>
                      </a:r>
                      <a:r>
                        <a:rPr lang="ru-RU" sz="1600" dirty="0" smtClean="0"/>
                        <a:t>Избранные вопросы</a:t>
                      </a:r>
                      <a:endParaRPr lang="ru-RU" sz="1600" dirty="0"/>
                    </a:p>
                    <a:p>
                      <a:endParaRPr lang="ru-RU" sz="1600" dirty="0"/>
                    </a:p>
                    <a:p>
                      <a:r>
                        <a:rPr lang="ru-RU" sz="1600" dirty="0"/>
                        <a:t>Информатика. Объектно-ориентированное программирование</a:t>
                      </a:r>
                    </a:p>
                    <a:p>
                      <a:endParaRPr lang="ru-RU" sz="1600" dirty="0"/>
                    </a:p>
                    <a:p>
                      <a:r>
                        <a:rPr lang="ru-RU" sz="1600" dirty="0"/>
                        <a:t>Физика в задачах и экспериментах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Актуальные вопросы </a:t>
                      </a:r>
                      <a:r>
                        <a:rPr lang="ru-RU" sz="1600" dirty="0" smtClean="0"/>
                        <a:t>обществознания: социология</a:t>
                      </a:r>
                      <a:endParaRPr lang="ru-RU" sz="1600" dirty="0"/>
                    </a:p>
                    <a:p>
                      <a:endParaRPr lang="ru-RU" sz="1600" dirty="0" smtClean="0"/>
                    </a:p>
                    <a:p>
                      <a:r>
                        <a:rPr lang="ru-RU" sz="1600" dirty="0" smtClean="0"/>
                        <a:t>Актуальные вопросы обществознания: экономика</a:t>
                      </a:r>
                    </a:p>
                    <a:p>
                      <a:endParaRPr lang="ru-RU" sz="1600" dirty="0" smtClean="0"/>
                    </a:p>
                    <a:p>
                      <a:r>
                        <a:rPr lang="ru-RU" sz="1600" dirty="0" smtClean="0"/>
                        <a:t>Актуальные вопросы обществознания: политология</a:t>
                      </a:r>
                    </a:p>
                    <a:p>
                      <a:endParaRPr lang="ru-RU" sz="1600" dirty="0" smtClean="0"/>
                    </a:p>
                    <a:p>
                      <a:endParaRPr lang="ru-RU" sz="1600" dirty="0" smtClean="0"/>
                    </a:p>
                    <a:p>
                      <a:r>
                        <a:rPr lang="ru-RU" sz="1600" dirty="0" smtClean="0"/>
                        <a:t>Актуальные вопросы обществознания: право</a:t>
                      </a:r>
                    </a:p>
                    <a:p>
                      <a:endParaRPr lang="ru-RU" sz="1600" dirty="0" smtClean="0"/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Химия в расчетных задачах</a:t>
                      </a:r>
                    </a:p>
                    <a:p>
                      <a:endParaRPr lang="ru-RU" sz="1600" dirty="0"/>
                    </a:p>
                    <a:p>
                      <a:endParaRPr lang="ru-RU" sz="1600" dirty="0"/>
                    </a:p>
                    <a:p>
                      <a:endParaRPr lang="ru-RU" sz="1600" dirty="0"/>
                    </a:p>
                    <a:p>
                      <a:r>
                        <a:rPr lang="ru-RU" sz="1600" dirty="0"/>
                        <a:t>Основы современной биологии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Английский язык. Страноведение</a:t>
                      </a:r>
                    </a:p>
                    <a:p>
                      <a:endParaRPr lang="ru-RU" sz="1600" dirty="0"/>
                    </a:p>
                    <a:p>
                      <a:endParaRPr lang="ru-RU" sz="1600" dirty="0"/>
                    </a:p>
                    <a:p>
                      <a:r>
                        <a:rPr lang="ru-RU" sz="1600" dirty="0"/>
                        <a:t>Анализ художественного текста</a:t>
                      </a:r>
                    </a:p>
                    <a:p>
                      <a:endParaRPr lang="ru-RU" sz="1600" dirty="0"/>
                    </a:p>
                    <a:p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12383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364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одзаголовок 2">
            <a:extLst>
              <a:ext uri="{FF2B5EF4-FFF2-40B4-BE49-F238E27FC236}">
                <a16:creationId xmlns:a16="http://schemas.microsoft.com/office/drawing/2014/main" xmlns="" id="{751A6929-0F62-4DF9-A8CD-B458B86CE649}"/>
              </a:ext>
            </a:extLst>
          </p:cNvPr>
          <p:cNvSpPr txBox="1">
            <a:spLocks/>
          </p:cNvSpPr>
          <p:nvPr/>
        </p:nvSpPr>
        <p:spPr bwMode="auto">
          <a:xfrm>
            <a:off x="4612218" y="6405034"/>
            <a:ext cx="5803900" cy="385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70" fontAlgn="base">
              <a:spcAft>
                <a:spcPct val="0"/>
              </a:spcAft>
              <a:buNone/>
            </a:pPr>
            <a:r>
              <a:rPr lang="ru-RU" altLang="ru-RU" sz="1333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Университетские классы </a:t>
            </a:r>
            <a:r>
              <a:rPr lang="ru-RU" altLang="ru-RU" sz="1333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ЧелГУ</a:t>
            </a:r>
            <a:endParaRPr lang="ru-RU" altLang="ru-RU" sz="1333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435428" y="200163"/>
            <a:ext cx="11634652" cy="5966793"/>
            <a:chOff x="1805421" y="774929"/>
            <a:chExt cx="9119964" cy="5966793"/>
          </a:xfrm>
        </p:grpSpPr>
        <p:sp>
          <p:nvSpPr>
            <p:cNvPr id="4" name="TextBox 3"/>
            <p:cNvSpPr txBox="1"/>
            <p:nvPr/>
          </p:nvSpPr>
          <p:spPr>
            <a:xfrm>
              <a:off x="1805421" y="1478743"/>
              <a:ext cx="9119964" cy="52629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Wingdings" pitchFamily="2" charset="2"/>
                <a:buChar char="ü"/>
                <a:defRPr/>
              </a:pPr>
              <a:r>
                <a:rPr lang="ru-RU" sz="2800" dirty="0" smtClean="0">
                  <a:solidFill>
                    <a:prstClr val="black"/>
                  </a:solidFill>
                  <a:latin typeface="Calibri"/>
                </a:rPr>
                <a:t>Занятия </a:t>
              </a:r>
              <a:r>
                <a:rPr lang="ru-RU" sz="2800" dirty="0">
                  <a:solidFill>
                    <a:prstClr val="black"/>
                  </a:solidFill>
                  <a:latin typeface="Calibri"/>
                </a:rPr>
                <a:t>проводятся по субботам на базе 1,2,3 учебных корпусов </a:t>
              </a:r>
              <a:r>
                <a:rPr lang="ru-RU" sz="2800" dirty="0" err="1">
                  <a:solidFill>
                    <a:prstClr val="black"/>
                  </a:solidFill>
                  <a:latin typeface="Calibri"/>
                </a:rPr>
                <a:t>ЧелГУ</a:t>
              </a:r>
              <a:endParaRPr lang="ru-RU" sz="2800" dirty="0">
                <a:solidFill>
                  <a:prstClr val="black"/>
                </a:solidFill>
                <a:latin typeface="Calibri"/>
              </a:endParaRPr>
            </a:p>
            <a:p>
              <a:pPr>
                <a:buFont typeface="Wingdings" pitchFamily="2" charset="2"/>
                <a:buChar char="ü"/>
                <a:defRPr/>
              </a:pPr>
              <a:endParaRPr lang="ru-RU" sz="2800" dirty="0">
                <a:solidFill>
                  <a:prstClr val="black"/>
                </a:solidFill>
                <a:latin typeface="Calibri"/>
              </a:endParaRPr>
            </a:p>
            <a:p>
              <a:pPr lvl="0">
                <a:buFont typeface="Wingdings" pitchFamily="2" charset="2"/>
                <a:buChar char="ü"/>
                <a:defRPr/>
              </a:pPr>
              <a:r>
                <a:rPr lang="ru-RU" sz="2800" dirty="0" smtClean="0">
                  <a:solidFill>
                    <a:prstClr val="black"/>
                  </a:solidFill>
                  <a:latin typeface="Calibri"/>
                </a:rPr>
                <a:t>2 </a:t>
              </a:r>
              <a:r>
                <a:rPr lang="ru-RU" sz="2800" dirty="0" err="1">
                  <a:solidFill>
                    <a:prstClr val="black"/>
                  </a:solidFill>
                  <a:latin typeface="Calibri"/>
                </a:rPr>
                <a:t>ак.ч</a:t>
              </a:r>
              <a:r>
                <a:rPr lang="ru-RU" sz="2800" dirty="0">
                  <a:solidFill>
                    <a:prstClr val="black"/>
                  </a:solidFill>
                  <a:latin typeface="Calibri"/>
                </a:rPr>
                <a:t>. – лекция, 2 </a:t>
              </a:r>
              <a:r>
                <a:rPr lang="ru-RU" sz="2800" dirty="0" err="1">
                  <a:solidFill>
                    <a:prstClr val="black"/>
                  </a:solidFill>
                  <a:latin typeface="Calibri"/>
                </a:rPr>
                <a:t>ак.ч</a:t>
              </a:r>
              <a:r>
                <a:rPr lang="ru-RU" sz="2800" dirty="0">
                  <a:solidFill>
                    <a:prstClr val="black"/>
                  </a:solidFill>
                  <a:latin typeface="Calibri"/>
                </a:rPr>
                <a:t>. </a:t>
              </a:r>
              <a:r>
                <a:rPr lang="ru-RU" sz="2800" dirty="0" smtClean="0">
                  <a:solidFill>
                    <a:prstClr val="black"/>
                  </a:solidFill>
                  <a:latin typeface="Calibri"/>
                </a:rPr>
                <a:t>– практическое занятие</a:t>
              </a:r>
              <a:endParaRPr lang="ru-RU" sz="2800" dirty="0">
                <a:solidFill>
                  <a:prstClr val="black"/>
                </a:solidFill>
                <a:latin typeface="Calibri"/>
              </a:endParaRPr>
            </a:p>
            <a:p>
              <a:pPr>
                <a:buFont typeface="Wingdings" pitchFamily="2" charset="2"/>
                <a:buChar char="ü"/>
                <a:defRPr/>
              </a:pPr>
              <a:endParaRPr lang="ru-RU" sz="2800" dirty="0">
                <a:solidFill>
                  <a:prstClr val="black"/>
                </a:solidFill>
                <a:latin typeface="Calibri"/>
              </a:endParaRPr>
            </a:p>
            <a:p>
              <a:pPr>
                <a:buFont typeface="Wingdings" pitchFamily="2" charset="2"/>
                <a:buChar char="ü"/>
                <a:defRPr/>
              </a:pPr>
              <a:r>
                <a:rPr lang="ru-RU" sz="2800" dirty="0">
                  <a:solidFill>
                    <a:prstClr val="black"/>
                  </a:solidFill>
                  <a:latin typeface="Calibri"/>
                </a:rPr>
                <a:t>Д</a:t>
              </a:r>
              <a:r>
                <a:rPr lang="ru-RU" sz="2800" dirty="0" smtClean="0">
                  <a:solidFill>
                    <a:prstClr val="black"/>
                  </a:solidFill>
                  <a:latin typeface="Calibri"/>
                </a:rPr>
                <a:t>исциплины </a:t>
              </a:r>
              <a:r>
                <a:rPr lang="ru-RU" sz="2800" dirty="0">
                  <a:solidFill>
                    <a:prstClr val="black"/>
                  </a:solidFill>
                  <a:latin typeface="Calibri"/>
                </a:rPr>
                <a:t>в рамках профиля чередуются по </a:t>
              </a:r>
              <a:r>
                <a:rPr lang="ru-RU" sz="2800" dirty="0" smtClean="0">
                  <a:solidFill>
                    <a:prstClr val="black"/>
                  </a:solidFill>
                  <a:latin typeface="Calibri"/>
                </a:rPr>
                <a:t>неделям</a:t>
              </a:r>
            </a:p>
            <a:p>
              <a:pPr>
                <a:buFont typeface="Wingdings" pitchFamily="2" charset="2"/>
                <a:buChar char="ü"/>
                <a:defRPr/>
              </a:pPr>
              <a:endParaRPr lang="ru-RU" sz="2800" dirty="0">
                <a:solidFill>
                  <a:prstClr val="black"/>
                </a:solidFill>
                <a:latin typeface="Calibri"/>
              </a:endParaRPr>
            </a:p>
            <a:p>
              <a:pPr>
                <a:buFont typeface="Wingdings" pitchFamily="2" charset="2"/>
                <a:buChar char="ü"/>
                <a:defRPr/>
              </a:pPr>
              <a:r>
                <a:rPr lang="ru-RU" sz="2800" dirty="0" smtClean="0">
                  <a:solidFill>
                    <a:prstClr val="black"/>
                  </a:solidFill>
                  <a:latin typeface="Calibri"/>
                </a:rPr>
                <a:t>Каждый обучающийся выбирает 2 курса из предложенных + </a:t>
              </a:r>
              <a:r>
                <a:rPr lang="ru-RU" sz="2800" dirty="0" smtClean="0">
                  <a:solidFill>
                    <a:prstClr val="black"/>
                  </a:solidFill>
                  <a:latin typeface="Calibri"/>
                </a:rPr>
                <a:t>работа над индивидуальным проектом </a:t>
              </a:r>
              <a:r>
                <a:rPr lang="ru-RU" sz="2800" dirty="0" smtClean="0">
                  <a:solidFill>
                    <a:prstClr val="black"/>
                  </a:solidFill>
                  <a:latin typeface="Calibri"/>
                </a:rPr>
                <a:t>(по запросу образовательной организации)</a:t>
              </a:r>
            </a:p>
            <a:p>
              <a:pPr>
                <a:buFont typeface="Wingdings" pitchFamily="2" charset="2"/>
                <a:buChar char="ü"/>
                <a:defRPr/>
              </a:pPr>
              <a:endParaRPr lang="ru-RU" sz="2800" dirty="0">
                <a:solidFill>
                  <a:prstClr val="black"/>
                </a:solidFill>
                <a:latin typeface="Calibri"/>
              </a:endParaRPr>
            </a:p>
            <a:p>
              <a:pPr>
                <a:buFont typeface="Wingdings" pitchFamily="2" charset="2"/>
                <a:buChar char="ü"/>
                <a:defRPr/>
              </a:pPr>
              <a:r>
                <a:rPr lang="ru-RU" sz="2800" dirty="0" smtClean="0">
                  <a:solidFill>
                    <a:prstClr val="black"/>
                  </a:solidFill>
                  <a:latin typeface="Calibri"/>
                </a:rPr>
                <a:t>Возможность </a:t>
              </a:r>
              <a:r>
                <a:rPr lang="ru-RU" sz="2800" dirty="0">
                  <a:solidFill>
                    <a:prstClr val="black"/>
                  </a:solidFill>
                  <a:latin typeface="Calibri"/>
                </a:rPr>
                <a:t>построения индивидуальной образовательной траектории</a:t>
              </a:r>
            </a:p>
            <a:p>
              <a:pPr>
                <a:buFont typeface="Wingdings" pitchFamily="2" charset="2"/>
                <a:buChar char="ü"/>
                <a:defRPr/>
              </a:pPr>
              <a:endParaRPr lang="ru-RU" sz="2800" dirty="0">
                <a:solidFill>
                  <a:prstClr val="black"/>
                </a:solidFill>
                <a:latin typeface="Calibri"/>
              </a:endParaRPr>
            </a:p>
            <a:p>
              <a:pPr>
                <a:buFont typeface="Wingdings" pitchFamily="2" charset="2"/>
                <a:buChar char="ü"/>
                <a:defRPr/>
              </a:pPr>
              <a:r>
                <a:rPr lang="ru-RU" sz="2800" dirty="0" smtClean="0">
                  <a:solidFill>
                    <a:prstClr val="black"/>
                  </a:solidFill>
                  <a:latin typeface="Calibri"/>
                </a:rPr>
                <a:t>Преподаватели вуза</a:t>
              </a:r>
              <a:endParaRPr lang="ru-RU" sz="28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BE8018A1-784E-4E4B-9664-37F839C6A7D8}"/>
                </a:ext>
              </a:extLst>
            </p:cNvPr>
            <p:cNvSpPr txBox="1"/>
            <p:nvPr/>
          </p:nvSpPr>
          <p:spPr>
            <a:xfrm>
              <a:off x="2280509" y="774929"/>
              <a:ext cx="767541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3200" b="1" dirty="0"/>
                <a:t>Организация образовательного процесса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4294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одзаголовок 2">
            <a:extLst>
              <a:ext uri="{FF2B5EF4-FFF2-40B4-BE49-F238E27FC236}">
                <a16:creationId xmlns:a16="http://schemas.microsoft.com/office/drawing/2014/main" xmlns="" id="{751A6929-0F62-4DF9-A8CD-B458B86CE649}"/>
              </a:ext>
            </a:extLst>
          </p:cNvPr>
          <p:cNvSpPr txBox="1">
            <a:spLocks/>
          </p:cNvSpPr>
          <p:nvPr/>
        </p:nvSpPr>
        <p:spPr bwMode="auto">
          <a:xfrm>
            <a:off x="4612218" y="6405034"/>
            <a:ext cx="5803900" cy="385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70" fontAlgn="base">
              <a:spcAft>
                <a:spcPct val="0"/>
              </a:spcAft>
              <a:buNone/>
            </a:pPr>
            <a:r>
              <a:rPr lang="ru-RU" altLang="ru-RU" sz="1333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Университетские классы </a:t>
            </a:r>
            <a:r>
              <a:rPr lang="ru-RU" altLang="ru-RU" sz="1333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ЧелГУ</a:t>
            </a:r>
            <a:endParaRPr lang="ru-RU" altLang="ru-RU" sz="1333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8B2E369-51D5-4035-9AB5-1D8FCE943A24}"/>
              </a:ext>
            </a:extLst>
          </p:cNvPr>
          <p:cNvSpPr txBox="1"/>
          <p:nvPr/>
        </p:nvSpPr>
        <p:spPr>
          <a:xfrm>
            <a:off x="2014451" y="442549"/>
            <a:ext cx="76754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/>
              <a:t>Организация образовательного процесса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38EF5BFD-009A-4A6B-A5D0-23930C74A5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9567745"/>
              </p:ext>
            </p:extLst>
          </p:nvPr>
        </p:nvGraphicFramePr>
        <p:xfrm>
          <a:off x="292100" y="1182837"/>
          <a:ext cx="11274552" cy="35661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6038282">
                  <a:extLst>
                    <a:ext uri="{9D8B030D-6E8A-4147-A177-3AD203B41FA5}">
                      <a16:colId xmlns:a16="http://schemas.microsoft.com/office/drawing/2014/main" xmlns="" val="3628901161"/>
                    </a:ext>
                  </a:extLst>
                </a:gridCol>
                <a:gridCol w="2094507">
                  <a:extLst>
                    <a:ext uri="{9D8B030D-6E8A-4147-A177-3AD203B41FA5}">
                      <a16:colId xmlns:a16="http://schemas.microsoft.com/office/drawing/2014/main" xmlns="" val="1171750467"/>
                    </a:ext>
                  </a:extLst>
                </a:gridCol>
                <a:gridCol w="3141763">
                  <a:extLst>
                    <a:ext uri="{9D8B030D-6E8A-4147-A177-3AD203B41FA5}">
                      <a16:colId xmlns:a16="http://schemas.microsoft.com/office/drawing/2014/main" xmlns="" val="2710150165"/>
                    </a:ext>
                  </a:extLst>
                </a:gridCol>
              </a:tblGrid>
              <a:tr h="803167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Вид занятий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Количество часов/ учебный год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47068773"/>
                  </a:ext>
                </a:extLst>
              </a:tr>
              <a:tr h="422751">
                <a:tc rowSpan="2">
                  <a:txBody>
                    <a:bodyPr/>
                    <a:lstStyle/>
                    <a:p>
                      <a:r>
                        <a:rPr lang="ru-RU" dirty="0"/>
                        <a:t>Профильный курс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Лекция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5906070"/>
                  </a:ext>
                </a:extLst>
              </a:tr>
              <a:tr h="42275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Практика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41126609"/>
                  </a:ext>
                </a:extLst>
              </a:tr>
              <a:tr h="422751">
                <a:tc rowSpan="2">
                  <a:txBody>
                    <a:bodyPr/>
                    <a:lstStyle/>
                    <a:p>
                      <a:r>
                        <a:rPr lang="ru-RU" dirty="0"/>
                        <a:t>Профильный курс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Лекция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80107925"/>
                  </a:ext>
                </a:extLst>
              </a:tr>
              <a:tr h="42275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Практика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71045043"/>
                  </a:ext>
                </a:extLst>
              </a:tr>
              <a:tr h="417363">
                <a:tc rowSpan="2">
                  <a:txBody>
                    <a:bodyPr/>
                    <a:lstStyle/>
                    <a:p>
                      <a:r>
                        <a:rPr lang="ru-RU" sz="1800" dirty="0"/>
                        <a:t>Курс «Принципы и методы научного исследования» (проектная деятельность)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Лекция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219949"/>
                  </a:ext>
                </a:extLst>
              </a:tr>
              <a:tr h="4539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Практика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335601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548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одзаголовок 2">
            <a:extLst>
              <a:ext uri="{FF2B5EF4-FFF2-40B4-BE49-F238E27FC236}">
                <a16:creationId xmlns:a16="http://schemas.microsoft.com/office/drawing/2014/main" xmlns="" id="{751A6929-0F62-4DF9-A8CD-B458B86CE649}"/>
              </a:ext>
            </a:extLst>
          </p:cNvPr>
          <p:cNvSpPr txBox="1">
            <a:spLocks/>
          </p:cNvSpPr>
          <p:nvPr/>
        </p:nvSpPr>
        <p:spPr bwMode="auto">
          <a:xfrm>
            <a:off x="4612218" y="6405034"/>
            <a:ext cx="5803900" cy="385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70" fontAlgn="base">
              <a:spcAft>
                <a:spcPct val="0"/>
              </a:spcAft>
              <a:buNone/>
            </a:pPr>
            <a:r>
              <a:rPr lang="ru-RU" altLang="ru-RU" sz="1333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Университетские классы </a:t>
            </a:r>
            <a:r>
              <a:rPr lang="ru-RU" altLang="ru-RU" sz="1333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ЧелГУ</a:t>
            </a:r>
            <a:endParaRPr lang="ru-RU" altLang="ru-RU" sz="1333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235133" y="274979"/>
            <a:ext cx="11869782" cy="6030251"/>
            <a:chOff x="265157" y="1154545"/>
            <a:chExt cx="8613685" cy="6030251"/>
          </a:xfrm>
        </p:grpSpPr>
        <p:sp>
          <p:nvSpPr>
            <p:cNvPr id="4" name="TextBox 3"/>
            <p:cNvSpPr txBox="1"/>
            <p:nvPr/>
          </p:nvSpPr>
          <p:spPr>
            <a:xfrm>
              <a:off x="265157" y="1614040"/>
              <a:ext cx="8613685" cy="55707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itchFamily="2" charset="2"/>
                <a:buChar char="ü"/>
                <a:tabLst/>
                <a:defRPr/>
              </a:pPr>
              <a:endParaRPr lang="ru-RU" sz="2400" dirty="0">
                <a:solidFill>
                  <a:prstClr val="black"/>
                </a:solidFill>
                <a:latin typeface="Calibri"/>
              </a:endParaRPr>
            </a:p>
            <a:p>
              <a:pPr lvl="0">
                <a:buFont typeface="Wingdings" pitchFamily="2" charset="2"/>
                <a:buChar char="ü"/>
              </a:pPr>
              <a:r>
                <a:rPr lang="ru-RU" sz="2800" dirty="0">
                  <a:solidFill>
                    <a:prstClr val="black"/>
                  </a:solidFill>
                </a:rPr>
                <a:t>10 </a:t>
              </a:r>
              <a:r>
                <a:rPr lang="ru-RU" sz="2800" dirty="0" smtClean="0">
                  <a:solidFill>
                    <a:prstClr val="black"/>
                  </a:solidFill>
                </a:rPr>
                <a:t>класс: защита в апреле</a:t>
              </a:r>
              <a:endParaRPr lang="ru-RU" sz="2800" dirty="0">
                <a:solidFill>
                  <a:prstClr val="black"/>
                </a:solidFill>
              </a:endParaRPr>
            </a:p>
            <a:p>
              <a:pPr lvl="0">
                <a:buFont typeface="Wingdings" pitchFamily="2" charset="2"/>
                <a:buChar char="ü"/>
              </a:pPr>
              <a:endPara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lvl="0">
                <a:buFont typeface="Wingdings" pitchFamily="2" charset="2"/>
                <a:buChar char="ü"/>
              </a:pPr>
              <a:r>
                <a:rPr lang="ru-RU" sz="2800" dirty="0">
                  <a:solidFill>
                    <a:prstClr val="black"/>
                  </a:solidFill>
                  <a:latin typeface="Calibri"/>
                </a:rPr>
                <a:t>Н</a:t>
              </a:r>
              <a:r>
                <a:rPr lang="ru-RU" sz="2800" dirty="0" smtClean="0">
                  <a:solidFill>
                    <a:prstClr val="black"/>
                  </a:solidFill>
                  <a:latin typeface="Calibri"/>
                </a:rPr>
                <a:t>аучные </a:t>
              </a:r>
              <a:r>
                <a:rPr lang="ru-RU" sz="2800" dirty="0">
                  <a:solidFill>
                    <a:prstClr val="black"/>
                  </a:solidFill>
                  <a:latin typeface="Calibri"/>
                </a:rPr>
                <a:t>руководители – преподаватели </a:t>
              </a:r>
              <a:r>
                <a:rPr lang="ru-RU" sz="2800" dirty="0" err="1">
                  <a:solidFill>
                    <a:prstClr val="black"/>
                  </a:solidFill>
                  <a:latin typeface="Calibri"/>
                </a:rPr>
                <a:t>ЧелГУ</a:t>
              </a:r>
              <a:endPara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itchFamily="2" charset="2"/>
                <a:buChar char="ü"/>
                <a:tabLst/>
                <a:defRPr/>
              </a:pPr>
              <a:endParaRPr lang="ru-RU" sz="2800" dirty="0">
                <a:solidFill>
                  <a:prstClr val="black"/>
                </a:solidFill>
                <a:latin typeface="Calibri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itchFamily="2" charset="2"/>
                <a:buChar char="ü"/>
                <a:tabLst/>
                <a:defRPr/>
              </a:pPr>
              <a:r>
                <a:rPr lang="ru-RU" sz="2800" noProof="0" dirty="0">
                  <a:solidFill>
                    <a:prstClr val="black"/>
                  </a:solidFill>
                  <a:latin typeface="Calibri"/>
                </a:rPr>
                <a:t>Т</a:t>
              </a:r>
              <a:r>
                <a:rPr kumimoji="0" lang="ru-RU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ема </a:t>
              </a:r>
              <a:r>
                <a:rPr kumimoji="0" lang="ru-RU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проекта согласуется индивидуально с каждым обучающимся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itchFamily="2" charset="2"/>
                <a:buChar char="ü"/>
                <a:tabLst/>
                <a:defRPr/>
              </a:pPr>
              <a:endParaRPr lang="ru-RU" sz="2800" dirty="0">
                <a:solidFill>
                  <a:prstClr val="black"/>
                </a:solidFill>
                <a:latin typeface="Calibri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itchFamily="2" charset="2"/>
                <a:buChar char="ü"/>
                <a:tabLst/>
                <a:defRPr/>
              </a:pPr>
              <a:r>
                <a:rPr lang="ru-RU" sz="2800" dirty="0">
                  <a:solidFill>
                    <a:prstClr val="black"/>
                  </a:solidFill>
                  <a:latin typeface="Calibri"/>
                </a:rPr>
                <a:t>О</a:t>
              </a:r>
              <a:r>
                <a:rPr kumimoji="0" lang="ru-RU" sz="28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бразовательная</a:t>
              </a:r>
              <a:r>
                <a:rPr kumimoji="0" lang="ru-RU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 </a:t>
              </a:r>
              <a:r>
                <a:rPr kumimoji="0" lang="ru-RU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организация получает заполненный экспертный лист на каждом этапе работы над проектом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itchFamily="2" charset="2"/>
                <a:buChar char="ü"/>
                <a:tabLst/>
                <a:defRPr/>
              </a:pPr>
              <a:endParaRPr lang="ru-RU" sz="2800" dirty="0">
                <a:solidFill>
                  <a:prstClr val="black"/>
                </a:solidFill>
                <a:latin typeface="Calibri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itchFamily="2" charset="2"/>
                <a:buChar char="ü"/>
                <a:tabLst/>
                <a:defRPr/>
              </a:pPr>
              <a:r>
                <a:rPr lang="ru-RU" sz="2800" dirty="0">
                  <a:solidFill>
                    <a:prstClr val="black"/>
                  </a:solidFill>
                  <a:latin typeface="Calibri"/>
                </a:rPr>
                <a:t>Ч</a:t>
              </a:r>
              <a:r>
                <a:rPr kumimoji="0" lang="ru-RU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лены </a:t>
              </a:r>
              <a:r>
                <a:rPr kumimoji="0" lang="ru-RU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экспертной комиссии (не менее 3-х) – преподаватели </a:t>
              </a:r>
              <a:r>
                <a:rPr kumimoji="0" lang="ru-RU" sz="2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ЧелГУ</a:t>
              </a:r>
              <a:r>
                <a:rPr kumimoji="0" lang="ru-RU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, представители образовательных организаций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lang="ru-RU" sz="24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98FE88FE-DC87-4189-9578-4C8477B0C4E6}"/>
                </a:ext>
              </a:extLst>
            </p:cNvPr>
            <p:cNvSpPr txBox="1"/>
            <p:nvPr/>
          </p:nvSpPr>
          <p:spPr>
            <a:xfrm>
              <a:off x="757382" y="1154545"/>
              <a:ext cx="767541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3200" b="1" dirty="0"/>
                <a:t>Проектная деятельность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13454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одзаголовок 2">
            <a:extLst>
              <a:ext uri="{FF2B5EF4-FFF2-40B4-BE49-F238E27FC236}">
                <a16:creationId xmlns:a16="http://schemas.microsoft.com/office/drawing/2014/main" xmlns="" id="{751A6929-0F62-4DF9-A8CD-B458B86CE649}"/>
              </a:ext>
            </a:extLst>
          </p:cNvPr>
          <p:cNvSpPr txBox="1">
            <a:spLocks/>
          </p:cNvSpPr>
          <p:nvPr/>
        </p:nvSpPr>
        <p:spPr bwMode="auto">
          <a:xfrm>
            <a:off x="4612218" y="6405034"/>
            <a:ext cx="5803900" cy="385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70" fontAlgn="base">
              <a:spcAft>
                <a:spcPct val="0"/>
              </a:spcAft>
              <a:buNone/>
            </a:pPr>
            <a:r>
              <a:rPr lang="ru-RU" altLang="ru-RU" sz="1333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Университетские классы </a:t>
            </a:r>
            <a:r>
              <a:rPr lang="ru-RU" altLang="ru-RU" sz="1333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ЧелГУ</a:t>
            </a:r>
            <a:endParaRPr lang="ru-RU" altLang="ru-RU" sz="1333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1EA49A7-8AE7-4DA0-8679-677834722413}"/>
              </a:ext>
            </a:extLst>
          </p:cNvPr>
          <p:cNvSpPr txBox="1"/>
          <p:nvPr/>
        </p:nvSpPr>
        <p:spPr>
          <a:xfrm>
            <a:off x="2258291" y="596761"/>
            <a:ext cx="76754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/>
              <a:t>Виды проектов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BC1AA213-D321-4DA9-BB06-000384AE73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7075980"/>
              </p:ext>
            </p:extLst>
          </p:nvPr>
        </p:nvGraphicFramePr>
        <p:xfrm>
          <a:off x="298704" y="1280160"/>
          <a:ext cx="11594592" cy="45720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864864">
                  <a:extLst>
                    <a:ext uri="{9D8B030D-6E8A-4147-A177-3AD203B41FA5}">
                      <a16:colId xmlns:a16="http://schemas.microsoft.com/office/drawing/2014/main" xmlns="" val="382385914"/>
                    </a:ext>
                  </a:extLst>
                </a:gridCol>
                <a:gridCol w="3864864">
                  <a:extLst>
                    <a:ext uri="{9D8B030D-6E8A-4147-A177-3AD203B41FA5}">
                      <a16:colId xmlns:a16="http://schemas.microsoft.com/office/drawing/2014/main" xmlns="" val="356024921"/>
                    </a:ext>
                  </a:extLst>
                </a:gridCol>
                <a:gridCol w="3864864">
                  <a:extLst>
                    <a:ext uri="{9D8B030D-6E8A-4147-A177-3AD203B41FA5}">
                      <a16:colId xmlns:a16="http://schemas.microsoft.com/office/drawing/2014/main" xmlns="" val="3825478941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Исследовательские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Творческие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Социальные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88328844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ru-RU" dirty="0"/>
                        <a:t>«</a:t>
                      </a:r>
                      <a:r>
                        <a:rPr lang="ru-RU" dirty="0" err="1"/>
                        <a:t>Препаративный</a:t>
                      </a:r>
                      <a:r>
                        <a:rPr lang="ru-RU" dirty="0"/>
                        <a:t> синтез органических люминофоров»</a:t>
                      </a:r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r>
                        <a:rPr lang="ru-RU" dirty="0"/>
                        <a:t>«Способы выделения кофеина из различных сортов чая и кофе»</a:t>
                      </a:r>
                    </a:p>
                    <a:p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ru-RU" dirty="0"/>
                        <a:t>«Литературно-музыкальная композиция </a:t>
                      </a:r>
                      <a:r>
                        <a:rPr lang="en-US" dirty="0"/>
                        <a:t>“</a:t>
                      </a:r>
                      <a:r>
                        <a:rPr lang="ru-RU" dirty="0"/>
                        <a:t>Гений чистой красоты</a:t>
                      </a:r>
                      <a:r>
                        <a:rPr lang="en-US" dirty="0"/>
                        <a:t>”</a:t>
                      </a:r>
                      <a:r>
                        <a:rPr lang="ru-RU" dirty="0"/>
                        <a:t>»</a:t>
                      </a:r>
                    </a:p>
                    <a:p>
                      <a:endParaRPr lang="ru-RU" dirty="0"/>
                    </a:p>
                    <a:p>
                      <a:r>
                        <a:rPr lang="ru-RU" dirty="0"/>
                        <a:t>«Словарь-справочник трудных для современного школьника слов (по роману-эпопее Л.Н. Толстого «Война и мир»)»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ru-RU" dirty="0"/>
                        <a:t>«Интересы России в Арктике»</a:t>
                      </a:r>
                    </a:p>
                    <a:p>
                      <a:endParaRPr lang="ru-RU" dirty="0"/>
                    </a:p>
                    <a:p>
                      <a:r>
                        <a:rPr lang="ru-RU" dirty="0"/>
                        <a:t>«Кому выгоден слабый руль?»</a:t>
                      </a:r>
                    </a:p>
                    <a:p>
                      <a:endParaRPr lang="ru-RU" dirty="0"/>
                    </a:p>
                    <a:p>
                      <a:r>
                        <a:rPr lang="ru-RU" dirty="0"/>
                        <a:t>«Факторы муниципального патриотизма молодежи»</a:t>
                      </a:r>
                    </a:p>
                    <a:p>
                      <a:endParaRPr lang="ru-RU" dirty="0"/>
                    </a:p>
                    <a:p>
                      <a:r>
                        <a:rPr lang="ru-RU" dirty="0"/>
                        <a:t>«Факторы учебной мотивации школьников»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432319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901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одзаголовок 2">
            <a:extLst>
              <a:ext uri="{FF2B5EF4-FFF2-40B4-BE49-F238E27FC236}">
                <a16:creationId xmlns:a16="http://schemas.microsoft.com/office/drawing/2014/main" xmlns="" id="{751A6929-0F62-4DF9-A8CD-B458B86CE649}"/>
              </a:ext>
            </a:extLst>
          </p:cNvPr>
          <p:cNvSpPr txBox="1">
            <a:spLocks/>
          </p:cNvSpPr>
          <p:nvPr/>
        </p:nvSpPr>
        <p:spPr bwMode="auto">
          <a:xfrm>
            <a:off x="4612218" y="6405034"/>
            <a:ext cx="5803900" cy="385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70" fontAlgn="base">
              <a:spcAft>
                <a:spcPct val="0"/>
              </a:spcAft>
              <a:buNone/>
            </a:pPr>
            <a:r>
              <a:rPr lang="ru-RU" altLang="ru-RU" sz="1333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Университетские классы </a:t>
            </a:r>
            <a:r>
              <a:rPr lang="ru-RU" altLang="ru-RU" sz="1333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ЧелГУ</a:t>
            </a:r>
            <a:endParaRPr lang="ru-RU" altLang="ru-RU" sz="1333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2846" y="834278"/>
            <a:ext cx="10981508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ru-RU" sz="2400" dirty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В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озможности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для углубления знаний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ru-RU" sz="2800" dirty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ru-RU" sz="2800" dirty="0" smtClean="0">
                <a:solidFill>
                  <a:prstClr val="black"/>
                </a:solidFill>
                <a:latin typeface="Calibri"/>
              </a:rPr>
              <a:t>Возможность </a:t>
            </a:r>
            <a:r>
              <a:rPr lang="ru-RU" sz="2800" dirty="0">
                <a:solidFill>
                  <a:prstClr val="black"/>
                </a:solidFill>
                <a:latin typeface="Calibri"/>
              </a:rPr>
              <a:t>стать слушателями «бонусных» курсов бесплатно («Сложные вопросы ЕГЭ», «Школа эрудитов», «Школа олимпиад </a:t>
            </a:r>
            <a:r>
              <a:rPr lang="ru-RU" sz="2800" dirty="0" err="1">
                <a:solidFill>
                  <a:prstClr val="black"/>
                </a:solidFill>
                <a:latin typeface="Calibri"/>
              </a:rPr>
              <a:t>ЧелГУ</a:t>
            </a:r>
            <a:r>
              <a:rPr lang="ru-RU" sz="2800" dirty="0">
                <a:solidFill>
                  <a:prstClr val="black"/>
                </a:solidFill>
                <a:latin typeface="Calibri"/>
              </a:rPr>
              <a:t>»)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ru-RU" sz="2800" dirty="0">
              <a:solidFill>
                <a:prstClr val="black"/>
              </a:solidFill>
              <a:latin typeface="Calibri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ru-RU" sz="2800" dirty="0" smtClean="0">
                <a:solidFill>
                  <a:prstClr val="black"/>
                </a:solidFill>
                <a:latin typeface="Calibri"/>
              </a:rPr>
              <a:t>Знакомство обучающихся с системой </a:t>
            </a:r>
            <a:r>
              <a:rPr lang="ru-RU" sz="2800" dirty="0">
                <a:solidFill>
                  <a:prstClr val="black"/>
                </a:solidFill>
                <a:latin typeface="Calibri"/>
              </a:rPr>
              <a:t>высшего </a:t>
            </a:r>
            <a:r>
              <a:rPr lang="ru-RU" sz="2800" dirty="0" smtClean="0">
                <a:solidFill>
                  <a:prstClr val="black"/>
                </a:solidFill>
                <a:latin typeface="Calibri"/>
              </a:rPr>
              <a:t>образования и адаптация к ней</a:t>
            </a:r>
            <a:endParaRPr lang="ru-RU" sz="2800" dirty="0">
              <a:solidFill>
                <a:prstClr val="black"/>
              </a:solidFill>
              <a:latin typeface="Calibri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lang="ru-RU" sz="2800" dirty="0">
              <a:solidFill>
                <a:prstClr val="black"/>
              </a:solidFill>
              <a:latin typeface="Calibri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ru-RU" sz="2800" dirty="0">
                <a:solidFill>
                  <a:prstClr val="black"/>
                </a:solidFill>
                <a:latin typeface="Calibri"/>
              </a:rPr>
              <a:t>Дополнительные баллы в портфолио при поступлении в </a:t>
            </a:r>
            <a:r>
              <a:rPr lang="ru-RU" sz="2800" dirty="0" err="1" smtClean="0">
                <a:solidFill>
                  <a:prstClr val="black"/>
                </a:solidFill>
                <a:latin typeface="Calibri"/>
              </a:rPr>
              <a:t>ЧелГУ</a:t>
            </a:r>
            <a:r>
              <a:rPr lang="ru-RU" sz="2800" dirty="0" smtClean="0">
                <a:solidFill>
                  <a:prstClr val="black"/>
                </a:solidFill>
                <a:latin typeface="Calibri"/>
              </a:rPr>
              <a:t> (до 10 баллов, только для защитивших проект в </a:t>
            </a:r>
            <a:r>
              <a:rPr lang="ru-RU" sz="2800" dirty="0" err="1" smtClean="0">
                <a:solidFill>
                  <a:prstClr val="black"/>
                </a:solidFill>
                <a:latin typeface="Calibri"/>
              </a:rPr>
              <a:t>ЧелГУ</a:t>
            </a:r>
            <a:r>
              <a:rPr lang="ru-RU" sz="2800" dirty="0" smtClean="0">
                <a:solidFill>
                  <a:prstClr val="black"/>
                </a:solidFill>
                <a:latin typeface="Calibri"/>
              </a:rPr>
              <a:t>)</a:t>
            </a:r>
            <a:endParaRPr lang="ru-RU" sz="2800" dirty="0">
              <a:solidFill>
                <a:prstClr val="black"/>
              </a:solidFill>
            </a:endParaRPr>
          </a:p>
          <a:p>
            <a:pPr lvl="0">
              <a:defRPr/>
            </a:pPr>
            <a:endParaRPr lang="ru-RU" sz="2400" dirty="0">
              <a:solidFill>
                <a:prstClr val="black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8FE88FE-DC87-4189-9578-4C8477B0C4E6}"/>
              </a:ext>
            </a:extLst>
          </p:cNvPr>
          <p:cNvSpPr txBox="1"/>
          <p:nvPr/>
        </p:nvSpPr>
        <p:spPr>
          <a:xfrm>
            <a:off x="1700941" y="344648"/>
            <a:ext cx="76754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/>
              <a:t>«Бонусы»</a:t>
            </a:r>
          </a:p>
        </p:txBody>
      </p:sp>
    </p:spTree>
    <p:extLst>
      <p:ext uri="{BB962C8B-B14F-4D97-AF65-F5344CB8AC3E}">
        <p14:creationId xmlns:p14="http://schemas.microsoft.com/office/powerpoint/2010/main" val="272555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02258" y="768685"/>
            <a:ext cx="10849216" cy="4698862"/>
            <a:chOff x="827584" y="1125736"/>
            <a:chExt cx="7817652" cy="4698862"/>
          </a:xfrm>
        </p:grpSpPr>
        <p:sp>
          <p:nvSpPr>
            <p:cNvPr id="3" name="TextBox 2"/>
            <p:cNvSpPr txBox="1"/>
            <p:nvPr/>
          </p:nvSpPr>
          <p:spPr>
            <a:xfrm>
              <a:off x="827584" y="1125736"/>
              <a:ext cx="748883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54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+mn-cs"/>
                </a:rPr>
                <a:t>Контакты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xmlns="" id="{FAD42954-C716-428F-8202-80F3156B8BF3}"/>
                </a:ext>
              </a:extLst>
            </p:cNvPr>
            <p:cNvSpPr txBox="1"/>
            <p:nvPr/>
          </p:nvSpPr>
          <p:spPr>
            <a:xfrm>
              <a:off x="1003073" y="2413337"/>
              <a:ext cx="35319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400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DA31EF02-DC5E-4C44-B883-A957E0F9319A}"/>
                </a:ext>
              </a:extLst>
            </p:cNvPr>
            <p:cNvSpPr txBox="1"/>
            <p:nvPr/>
          </p:nvSpPr>
          <p:spPr>
            <a:xfrm>
              <a:off x="5430982" y="2413337"/>
              <a:ext cx="3214254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/>
                <a:t>Тел.: </a:t>
              </a:r>
              <a:r>
                <a:rPr lang="ru-RU" sz="2400" dirty="0" smtClean="0"/>
                <a:t>799-72-76</a:t>
              </a:r>
              <a:endParaRPr lang="ru-RU" sz="2400" dirty="0"/>
            </a:p>
            <a:p>
              <a:r>
                <a:rPr lang="en-US" sz="2400" dirty="0"/>
                <a:t>E-mail</a:t>
              </a:r>
              <a:r>
                <a:rPr lang="ru-RU" sz="2400" dirty="0"/>
                <a:t>: </a:t>
              </a:r>
              <a:r>
                <a:rPr lang="en-US" sz="2400" dirty="0" smtClean="0"/>
                <a:t>proforientir@csu.ru</a:t>
              </a:r>
              <a:endParaRPr lang="ru-RU" sz="2400" dirty="0"/>
            </a:p>
            <a:p>
              <a:endParaRPr lang="ru-RU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85EA8D28-6BEF-4123-BF46-A2D40897DA00}"/>
                </a:ext>
              </a:extLst>
            </p:cNvPr>
            <p:cNvSpPr txBox="1"/>
            <p:nvPr/>
          </p:nvSpPr>
          <p:spPr>
            <a:xfrm>
              <a:off x="1003073" y="4624269"/>
              <a:ext cx="380907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/>
                <a:t>Выдрина Екатерина Геннадьевна,</a:t>
              </a:r>
            </a:p>
            <a:p>
              <a:r>
                <a:rPr lang="ru-RU" sz="2400" dirty="0" smtClean="0"/>
                <a:t>специалист по учебно-методической работе </a:t>
              </a:r>
              <a:r>
                <a:rPr lang="ru-RU" sz="2400" dirty="0" err="1" smtClean="0"/>
                <a:t>профориентационного</a:t>
              </a:r>
              <a:r>
                <a:rPr lang="ru-RU" sz="2400" dirty="0" smtClean="0"/>
                <a:t> центра</a:t>
              </a:r>
              <a:endParaRPr lang="ru-RU" sz="2400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1435269C-7478-40D8-8BC8-C900241402AD}"/>
                </a:ext>
              </a:extLst>
            </p:cNvPr>
            <p:cNvSpPr txBox="1"/>
            <p:nvPr/>
          </p:nvSpPr>
          <p:spPr>
            <a:xfrm>
              <a:off x="5430982" y="4624269"/>
              <a:ext cx="3214254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/>
                <a:t>Тел.: 799-72-76</a:t>
              </a:r>
            </a:p>
            <a:p>
              <a:r>
                <a:rPr lang="en-US" sz="2400" dirty="0" smtClean="0"/>
                <a:t>E-mail</a:t>
              </a:r>
              <a:r>
                <a:rPr lang="ru-RU" sz="2400" dirty="0"/>
                <a:t>: </a:t>
              </a:r>
              <a:r>
                <a:rPr lang="en-US" sz="2400" dirty="0" smtClean="0"/>
                <a:t>unklass@csu.ru</a:t>
              </a:r>
              <a:endParaRPr lang="ru-RU" sz="2400" dirty="0"/>
            </a:p>
            <a:p>
              <a:endParaRPr lang="ru-RU" dirty="0"/>
            </a:p>
          </p:txBody>
        </p:sp>
      </p:grpSp>
      <p:sp>
        <p:nvSpPr>
          <p:cNvPr id="8" name="Прямоугольник 7"/>
          <p:cNvSpPr/>
          <p:nvPr/>
        </p:nvSpPr>
        <p:spPr>
          <a:xfrm>
            <a:off x="603621" y="1949160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/>
              <a:t>Брежнева Антонина Евгеньевна,</a:t>
            </a:r>
          </a:p>
          <a:p>
            <a:r>
              <a:rPr lang="ru-RU" sz="2400" dirty="0"/>
              <a:t>начальник </a:t>
            </a:r>
            <a:r>
              <a:rPr lang="ru-RU" sz="2400" dirty="0" err="1"/>
              <a:t>профориентационного</a:t>
            </a:r>
            <a:r>
              <a:rPr lang="ru-RU" sz="2400" dirty="0"/>
              <a:t> центра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9584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435</Words>
  <Application>Microsoft Office PowerPoint</Application>
  <PresentationFormat>Широкоэкранный</PresentationFormat>
  <Paragraphs>129</Paragraphs>
  <Slides>9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Тема Office</vt:lpstr>
      <vt:lpstr>2_Тема Office</vt:lpstr>
      <vt:lpstr>Университетские классы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Университетские классы</dc:title>
  <dc:creator>User</dc:creator>
  <cp:lastModifiedBy>Садовникова_ТВ</cp:lastModifiedBy>
  <cp:revision>21</cp:revision>
  <dcterms:created xsi:type="dcterms:W3CDTF">2021-06-18T09:36:17Z</dcterms:created>
  <dcterms:modified xsi:type="dcterms:W3CDTF">2025-12-12T09:34:40Z</dcterms:modified>
</cp:coreProperties>
</file>